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56" r:id="rId2"/>
    <p:sldId id="272" r:id="rId3"/>
    <p:sldId id="270" r:id="rId4"/>
    <p:sldId id="271" r:id="rId5"/>
    <p:sldId id="259" r:id="rId6"/>
    <p:sldId id="258" r:id="rId7"/>
    <p:sldId id="261" r:id="rId8"/>
    <p:sldId id="257" r:id="rId9"/>
    <p:sldId id="262" r:id="rId10"/>
    <p:sldId id="263" r:id="rId11"/>
    <p:sldId id="265" r:id="rId12"/>
    <p:sldId id="266" r:id="rId13"/>
    <p:sldId id="276" r:id="rId14"/>
    <p:sldId id="274" r:id="rId15"/>
    <p:sldId id="277" r:id="rId16"/>
    <p:sldId id="27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0973" autoAdjust="0"/>
  </p:normalViewPr>
  <p:slideViewPr>
    <p:cSldViewPr snapToGrid="0" snapToObjects="1">
      <p:cViewPr varScale="1">
        <p:scale>
          <a:sx n="52" d="100"/>
          <a:sy n="52" d="100"/>
        </p:scale>
        <p:origin x="1578" y="72"/>
      </p:cViewPr>
      <p:guideLst>
        <p:guide orient="horz" pos="2160"/>
        <p:guide pos="2880"/>
      </p:guideLst>
    </p:cSldViewPr>
  </p:slideViewPr>
  <p:outlineViewPr>
    <p:cViewPr>
      <p:scale>
        <a:sx n="33" d="100"/>
        <a:sy n="33" d="100"/>
      </p:scale>
      <p:origin x="0" y="368"/>
    </p:cViewPr>
  </p:outlineViewPr>
  <p:notesTextViewPr>
    <p:cViewPr>
      <p:scale>
        <a:sx n="100" d="100"/>
        <a:sy n="100" d="100"/>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bills:Documents:2016%20PNW%20results%20from%20Jeremy:ORIGINALnoca25_grm_CO2e_per_ha_per_yr_ORCA_via_drybiot_cause_for_bill%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dirty="0" smtClean="0"/>
              <a:t>Oregon</a:t>
            </a:r>
            <a:r>
              <a:rPr lang="en-US" sz="1400" baseline="0" dirty="0" smtClean="0"/>
              <a:t> - </a:t>
            </a:r>
            <a:r>
              <a:rPr lang="en-US" sz="1400" dirty="0" smtClean="0"/>
              <a:t>Net Change</a:t>
            </a:r>
            <a:r>
              <a:rPr lang="en-US" sz="1400" baseline="0" dirty="0" smtClean="0"/>
              <a:t>, Removals and Mortality</a:t>
            </a:r>
            <a:r>
              <a:rPr lang="en-US" sz="1400" dirty="0" smtClean="0"/>
              <a:t> </a:t>
            </a:r>
            <a:r>
              <a:rPr lang="en-US" sz="1400" dirty="0"/>
              <a:t>of</a:t>
            </a:r>
            <a:r>
              <a:rPr lang="en-US" sz="1400" baseline="0" dirty="0"/>
              <a:t> All Trees</a:t>
            </a:r>
            <a:endParaRPr lang="en-US" sz="1400" dirty="0"/>
          </a:p>
        </c:rich>
      </c:tx>
      <c:layout>
        <c:manualLayout>
          <c:xMode val="edge"/>
          <c:yMode val="edge"/>
          <c:x val="0.23792767469536499"/>
          <c:y val="3.8555689696523197E-2"/>
        </c:manualLayout>
      </c:layout>
      <c:overlay val="0"/>
    </c:title>
    <c:autoTitleDeleted val="0"/>
    <c:plotArea>
      <c:layout/>
      <c:barChart>
        <c:barDir val="col"/>
        <c:grouping val="stacked"/>
        <c:varyColors val="0"/>
        <c:ser>
          <c:idx val="0"/>
          <c:order val="0"/>
          <c:tx>
            <c:strRef>
              <c:f>'OR C sheet'!$AA$40</c:f>
              <c:strCache>
                <c:ptCount val="1"/>
                <c:pt idx="0">
                  <c:v>Net Change</c:v>
                </c:pt>
              </c:strCache>
            </c:strRef>
          </c:tx>
          <c:invertIfNegative val="0"/>
          <c:cat>
            <c:strRef>
              <c:f>'OR C sheet'!$AB$39:$AF$39</c:f>
              <c:strCache>
                <c:ptCount val="5"/>
                <c:pt idx="0">
                  <c:v>NFS R</c:v>
                </c:pt>
                <c:pt idx="1">
                  <c:v>NFS T</c:v>
                </c:pt>
                <c:pt idx="2">
                  <c:v>All OR</c:v>
                </c:pt>
                <c:pt idx="3">
                  <c:v>Pvt NI</c:v>
                </c:pt>
                <c:pt idx="4">
                  <c:v>Pvt Ind</c:v>
                </c:pt>
              </c:strCache>
            </c:strRef>
          </c:cat>
          <c:val>
            <c:numRef>
              <c:f>'OR C sheet'!$AB$40:$AF$40</c:f>
              <c:numCache>
                <c:formatCode>0.00</c:formatCode>
                <c:ptCount val="5"/>
                <c:pt idx="0">
                  <c:v>0.280909090909091</c:v>
                </c:pt>
                <c:pt idx="1">
                  <c:v>0.91363636363636402</c:v>
                </c:pt>
                <c:pt idx="2">
                  <c:v>0.71181818181818202</c:v>
                </c:pt>
                <c:pt idx="3">
                  <c:v>0.79909090909090896</c:v>
                </c:pt>
                <c:pt idx="4">
                  <c:v>7.6363636363636397E-2</c:v>
                </c:pt>
              </c:numCache>
            </c:numRef>
          </c:val>
        </c:ser>
        <c:ser>
          <c:idx val="1"/>
          <c:order val="1"/>
          <c:tx>
            <c:strRef>
              <c:f>'OR C sheet'!$AA$41</c:f>
              <c:strCache>
                <c:ptCount val="1"/>
                <c:pt idx="0">
                  <c:v>Removals</c:v>
                </c:pt>
              </c:strCache>
            </c:strRef>
          </c:tx>
          <c:spPr>
            <a:pattFill prst="dkUpDiag">
              <a:fgClr>
                <a:prstClr val="black"/>
              </a:fgClr>
              <a:bgClr>
                <a:prstClr val="white"/>
              </a:bgClr>
            </a:pattFill>
          </c:spPr>
          <c:invertIfNegative val="0"/>
          <c:cat>
            <c:strRef>
              <c:f>'OR C sheet'!$AB$39:$AF$39</c:f>
              <c:strCache>
                <c:ptCount val="5"/>
                <c:pt idx="0">
                  <c:v>NFS R</c:v>
                </c:pt>
                <c:pt idx="1">
                  <c:v>NFS T</c:v>
                </c:pt>
                <c:pt idx="2">
                  <c:v>All OR</c:v>
                </c:pt>
                <c:pt idx="3">
                  <c:v>Pvt NI</c:v>
                </c:pt>
                <c:pt idx="4">
                  <c:v>Pvt Ind</c:v>
                </c:pt>
              </c:strCache>
            </c:strRef>
          </c:cat>
          <c:val>
            <c:numRef>
              <c:f>'OR C sheet'!$AB$41:$AF$41</c:f>
              <c:numCache>
                <c:formatCode>0.00</c:formatCode>
                <c:ptCount val="5"/>
                <c:pt idx="0">
                  <c:v>8.1818181818181807E-3</c:v>
                </c:pt>
                <c:pt idx="1">
                  <c:v>0.20181818181818201</c:v>
                </c:pt>
                <c:pt idx="2">
                  <c:v>0.82909090909090899</c:v>
                </c:pt>
                <c:pt idx="3">
                  <c:v>0.924545454545455</c:v>
                </c:pt>
                <c:pt idx="4">
                  <c:v>2.2063636363636361</c:v>
                </c:pt>
              </c:numCache>
            </c:numRef>
          </c:val>
        </c:ser>
        <c:ser>
          <c:idx val="2"/>
          <c:order val="2"/>
          <c:tx>
            <c:strRef>
              <c:f>'OR C sheet'!$AA$42</c:f>
              <c:strCache>
                <c:ptCount val="1"/>
                <c:pt idx="0">
                  <c:v>Mortality</c:v>
                </c:pt>
              </c:strCache>
            </c:strRef>
          </c:tx>
          <c:spPr>
            <a:solidFill>
              <a:srgbClr val="FF6600"/>
            </a:solidFill>
          </c:spPr>
          <c:invertIfNegative val="0"/>
          <c:cat>
            <c:strRef>
              <c:f>'OR C sheet'!$AB$39:$AF$39</c:f>
              <c:strCache>
                <c:ptCount val="5"/>
                <c:pt idx="0">
                  <c:v>NFS R</c:v>
                </c:pt>
                <c:pt idx="1">
                  <c:v>NFS T</c:v>
                </c:pt>
                <c:pt idx="2">
                  <c:v>All OR</c:v>
                </c:pt>
                <c:pt idx="3">
                  <c:v>Pvt NI</c:v>
                </c:pt>
                <c:pt idx="4">
                  <c:v>Pvt Ind</c:v>
                </c:pt>
              </c:strCache>
            </c:strRef>
          </c:cat>
          <c:val>
            <c:numRef>
              <c:f>'OR C sheet'!$AB$42:$AF$42</c:f>
              <c:numCache>
                <c:formatCode>0.00</c:formatCode>
                <c:ptCount val="5"/>
                <c:pt idx="0">
                  <c:v>1.2654545454545449</c:v>
                </c:pt>
                <c:pt idx="1">
                  <c:v>0.722727272727273</c:v>
                </c:pt>
                <c:pt idx="2">
                  <c:v>0.575454545454545</c:v>
                </c:pt>
                <c:pt idx="3">
                  <c:v>0.234545454545455</c:v>
                </c:pt>
                <c:pt idx="4">
                  <c:v>0.33545454545454501</c:v>
                </c:pt>
              </c:numCache>
            </c:numRef>
          </c:val>
        </c:ser>
        <c:dLbls>
          <c:showLegendKey val="0"/>
          <c:showVal val="0"/>
          <c:showCatName val="0"/>
          <c:showSerName val="0"/>
          <c:showPercent val="0"/>
          <c:showBubbleSize val="0"/>
        </c:dLbls>
        <c:gapWidth val="150"/>
        <c:overlap val="100"/>
        <c:axId val="169338656"/>
        <c:axId val="172585248"/>
      </c:barChart>
      <c:catAx>
        <c:axId val="169338656"/>
        <c:scaling>
          <c:orientation val="minMax"/>
        </c:scaling>
        <c:delete val="0"/>
        <c:axPos val="b"/>
        <c:numFmt formatCode="General" sourceLinked="0"/>
        <c:majorTickMark val="out"/>
        <c:minorTickMark val="none"/>
        <c:tickLblPos val="nextTo"/>
        <c:txPr>
          <a:bodyPr/>
          <a:lstStyle/>
          <a:p>
            <a:pPr>
              <a:defRPr sz="1400"/>
            </a:pPr>
            <a:endParaRPr lang="en-US"/>
          </a:p>
        </c:txPr>
        <c:crossAx val="172585248"/>
        <c:crosses val="autoZero"/>
        <c:auto val="1"/>
        <c:lblAlgn val="ctr"/>
        <c:lblOffset val="100"/>
        <c:noMultiLvlLbl val="0"/>
      </c:catAx>
      <c:valAx>
        <c:axId val="172585248"/>
        <c:scaling>
          <c:orientation val="minMax"/>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txPr>
          <a:bodyPr/>
          <a:lstStyle/>
          <a:p>
            <a:pPr>
              <a:defRPr sz="1400"/>
            </a:pPr>
            <a:endParaRPr lang="en-US"/>
          </a:p>
        </c:txPr>
        <c:crossAx val="169338656"/>
        <c:crosses val="autoZero"/>
        <c:crossBetween val="between"/>
      </c:valAx>
    </c:plotArea>
    <c:legend>
      <c:legendPos val="b"/>
      <c:layout>
        <c:manualLayout>
          <c:xMode val="edge"/>
          <c:yMode val="edge"/>
          <c:x val="0.26417105892093101"/>
          <c:y val="0.90111359491159404"/>
          <c:w val="0.562019189925965"/>
          <c:h val="8.6034508522898803E-2"/>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a:t>GRM of All Trees</a:t>
            </a:r>
          </a:p>
        </c:rich>
      </c:tx>
      <c:overlay val="0"/>
    </c:title>
    <c:autoTitleDeleted val="0"/>
    <c:plotArea>
      <c:layout/>
      <c:barChart>
        <c:barDir val="col"/>
        <c:grouping val="stacked"/>
        <c:varyColors val="0"/>
        <c:ser>
          <c:idx val="0"/>
          <c:order val="0"/>
          <c:tx>
            <c:strRef>
              <c:f>'CA C sheet'!$AA$40:$AB$40</c:f>
              <c:strCache>
                <c:ptCount val="1"/>
                <c:pt idx="0">
                  <c:v>Net Change</c:v>
                </c:pt>
              </c:strCache>
            </c:strRef>
          </c:tx>
          <c:invertIfNegative val="0"/>
          <c:cat>
            <c:strRef>
              <c:f>'CA C sheet'!$AC$39:$AH$39</c:f>
              <c:strCache>
                <c:ptCount val="5"/>
                <c:pt idx="0">
                  <c:v>NFS R</c:v>
                </c:pt>
                <c:pt idx="1">
                  <c:v>NFS T</c:v>
                </c:pt>
                <c:pt idx="2">
                  <c:v>All CA</c:v>
                </c:pt>
                <c:pt idx="3">
                  <c:v>Pvt NI</c:v>
                </c:pt>
                <c:pt idx="4">
                  <c:v>Pvt Ind</c:v>
                </c:pt>
              </c:strCache>
            </c:strRef>
          </c:cat>
          <c:val>
            <c:numRef>
              <c:f>'CA C sheet'!$AC$40:$AH$40</c:f>
              <c:numCache>
                <c:formatCode>0.00</c:formatCode>
                <c:ptCount val="5"/>
                <c:pt idx="0">
                  <c:v>-0.160909090909091</c:v>
                </c:pt>
                <c:pt idx="1">
                  <c:v>0.602727272727273</c:v>
                </c:pt>
                <c:pt idx="2">
                  <c:v>0.50181818181818205</c:v>
                </c:pt>
                <c:pt idx="3">
                  <c:v>0.777272727272727</c:v>
                </c:pt>
                <c:pt idx="4">
                  <c:v>0.56181818181818199</c:v>
                </c:pt>
              </c:numCache>
            </c:numRef>
          </c:val>
        </c:ser>
        <c:ser>
          <c:idx val="1"/>
          <c:order val="1"/>
          <c:tx>
            <c:strRef>
              <c:f>'CA C sheet'!$AA$41:$AB$41</c:f>
              <c:strCache>
                <c:ptCount val="1"/>
                <c:pt idx="0">
                  <c:v>Removals</c:v>
                </c:pt>
              </c:strCache>
            </c:strRef>
          </c:tx>
          <c:spPr>
            <a:pattFill prst="dkUpDiag">
              <a:fgClr>
                <a:prstClr val="black"/>
              </a:fgClr>
              <a:bgClr>
                <a:prstClr val="white"/>
              </a:bgClr>
            </a:pattFill>
          </c:spPr>
          <c:invertIfNegative val="0"/>
          <c:cat>
            <c:strRef>
              <c:f>'CA C sheet'!$AC$39:$AH$39</c:f>
              <c:strCache>
                <c:ptCount val="5"/>
                <c:pt idx="0">
                  <c:v>NFS R</c:v>
                </c:pt>
                <c:pt idx="1">
                  <c:v>NFS T</c:v>
                </c:pt>
                <c:pt idx="2">
                  <c:v>All CA</c:v>
                </c:pt>
                <c:pt idx="3">
                  <c:v>Pvt NI</c:v>
                </c:pt>
                <c:pt idx="4">
                  <c:v>Pvt Ind</c:v>
                </c:pt>
              </c:strCache>
            </c:strRef>
          </c:cat>
          <c:val>
            <c:numRef>
              <c:f>'CA C sheet'!$AC$41:$AH$41</c:f>
              <c:numCache>
                <c:formatCode>0.00</c:formatCode>
                <c:ptCount val="5"/>
                <c:pt idx="0">
                  <c:v>2.4545454545454499E-2</c:v>
                </c:pt>
                <c:pt idx="1">
                  <c:v>0.109090909090909</c:v>
                </c:pt>
                <c:pt idx="2">
                  <c:v>0.31909090909090898</c:v>
                </c:pt>
                <c:pt idx="3">
                  <c:v>0.190909090909091</c:v>
                </c:pt>
                <c:pt idx="4">
                  <c:v>1.232727272727272</c:v>
                </c:pt>
              </c:numCache>
            </c:numRef>
          </c:val>
        </c:ser>
        <c:ser>
          <c:idx val="2"/>
          <c:order val="2"/>
          <c:tx>
            <c:strRef>
              <c:f>'CA C sheet'!$AA$42:$AB$42</c:f>
              <c:strCache>
                <c:ptCount val="1"/>
                <c:pt idx="0">
                  <c:v>Mortality</c:v>
                </c:pt>
              </c:strCache>
            </c:strRef>
          </c:tx>
          <c:spPr>
            <a:solidFill>
              <a:srgbClr val="FF6600"/>
            </a:solidFill>
          </c:spPr>
          <c:invertIfNegative val="0"/>
          <c:cat>
            <c:strRef>
              <c:f>'CA C sheet'!$AC$39:$AH$39</c:f>
              <c:strCache>
                <c:ptCount val="5"/>
                <c:pt idx="0">
                  <c:v>NFS R</c:v>
                </c:pt>
                <c:pt idx="1">
                  <c:v>NFS T</c:v>
                </c:pt>
                <c:pt idx="2">
                  <c:v>All CA</c:v>
                </c:pt>
                <c:pt idx="3">
                  <c:v>Pvt NI</c:v>
                </c:pt>
                <c:pt idx="4">
                  <c:v>Pvt Ind</c:v>
                </c:pt>
              </c:strCache>
            </c:strRef>
          </c:cat>
          <c:val>
            <c:numRef>
              <c:f>'CA C sheet'!$AC$42:$AH$42</c:f>
              <c:numCache>
                <c:formatCode>0.00</c:formatCode>
                <c:ptCount val="5"/>
                <c:pt idx="0">
                  <c:v>1.3063636363636359</c:v>
                </c:pt>
                <c:pt idx="1">
                  <c:v>1.142727272727273</c:v>
                </c:pt>
                <c:pt idx="2">
                  <c:v>0.77181818181818196</c:v>
                </c:pt>
                <c:pt idx="3">
                  <c:v>0.395454545454545</c:v>
                </c:pt>
                <c:pt idx="4">
                  <c:v>0.44727272727272699</c:v>
                </c:pt>
              </c:numCache>
            </c:numRef>
          </c:val>
        </c:ser>
        <c:dLbls>
          <c:showLegendKey val="0"/>
          <c:showVal val="0"/>
          <c:showCatName val="0"/>
          <c:showSerName val="0"/>
          <c:showPercent val="0"/>
          <c:showBubbleSize val="0"/>
        </c:dLbls>
        <c:gapWidth val="150"/>
        <c:overlap val="100"/>
        <c:axId val="172276360"/>
        <c:axId val="172276752"/>
      </c:barChart>
      <c:catAx>
        <c:axId val="172276360"/>
        <c:scaling>
          <c:orientation val="minMax"/>
        </c:scaling>
        <c:delete val="0"/>
        <c:axPos val="b"/>
        <c:numFmt formatCode="General" sourceLinked="0"/>
        <c:majorTickMark val="out"/>
        <c:minorTickMark val="none"/>
        <c:tickLblPos val="nextTo"/>
        <c:crossAx val="172276752"/>
        <c:crosses val="autoZero"/>
        <c:auto val="1"/>
        <c:lblAlgn val="ctr"/>
        <c:lblOffset val="100"/>
        <c:noMultiLvlLbl val="0"/>
      </c:catAx>
      <c:valAx>
        <c:axId val="172276752"/>
        <c:scaling>
          <c:orientation val="minMax"/>
          <c:max val="3"/>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crossAx val="172276360"/>
        <c:crosses val="autoZero"/>
        <c:crossBetween val="between"/>
      </c:valAx>
    </c:plotArea>
    <c:legend>
      <c:legendPos val="b"/>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a:t>GRM of Trees LT25</a:t>
            </a:r>
            <a:r>
              <a:rPr lang="en-US" sz="1400" baseline="0" dirty="0"/>
              <a:t> at Time </a:t>
            </a:r>
            <a:r>
              <a:rPr lang="en-US" sz="1400" baseline="0" dirty="0" smtClean="0"/>
              <a:t>2</a:t>
            </a:r>
            <a:endParaRPr lang="en-US" sz="1400" dirty="0"/>
          </a:p>
        </c:rich>
      </c:tx>
      <c:overlay val="0"/>
    </c:title>
    <c:autoTitleDeleted val="0"/>
    <c:plotArea>
      <c:layout/>
      <c:barChart>
        <c:barDir val="col"/>
        <c:grouping val="stacked"/>
        <c:varyColors val="0"/>
        <c:ser>
          <c:idx val="0"/>
          <c:order val="0"/>
          <c:tx>
            <c:strRef>
              <c:f>'CA C sheet'!$AA$78:$AB$78</c:f>
              <c:strCache>
                <c:ptCount val="1"/>
                <c:pt idx="0">
                  <c:v>Net Change</c:v>
                </c:pt>
              </c:strCache>
            </c:strRef>
          </c:tx>
          <c:invertIfNegative val="0"/>
          <c:cat>
            <c:strRef>
              <c:f>'CA C sheet'!$AC$77:$AH$77</c:f>
              <c:strCache>
                <c:ptCount val="5"/>
                <c:pt idx="0">
                  <c:v>NFS R</c:v>
                </c:pt>
                <c:pt idx="1">
                  <c:v>NFS T</c:v>
                </c:pt>
                <c:pt idx="2">
                  <c:v>All CA</c:v>
                </c:pt>
                <c:pt idx="3">
                  <c:v>Pvt NI</c:v>
                </c:pt>
                <c:pt idx="4">
                  <c:v>Pvt Ind</c:v>
                </c:pt>
              </c:strCache>
            </c:strRef>
          </c:cat>
          <c:val>
            <c:numRef>
              <c:f>'CA C sheet'!$AC$78:$AH$78</c:f>
              <c:numCache>
                <c:formatCode>0.00</c:formatCode>
                <c:ptCount val="5"/>
                <c:pt idx="0">
                  <c:v>0.133636363636364</c:v>
                </c:pt>
                <c:pt idx="1">
                  <c:v>0.65181818181818196</c:v>
                </c:pt>
                <c:pt idx="2">
                  <c:v>0.51545454545454505</c:v>
                </c:pt>
                <c:pt idx="3">
                  <c:v>0.61909090909090903</c:v>
                </c:pt>
                <c:pt idx="4">
                  <c:v>0.61090909090909096</c:v>
                </c:pt>
              </c:numCache>
            </c:numRef>
          </c:val>
        </c:ser>
        <c:ser>
          <c:idx val="1"/>
          <c:order val="1"/>
          <c:tx>
            <c:strRef>
              <c:f>'CA C sheet'!$AA$79:$AB$79</c:f>
              <c:strCache>
                <c:ptCount val="1"/>
                <c:pt idx="0">
                  <c:v>Removals</c:v>
                </c:pt>
              </c:strCache>
            </c:strRef>
          </c:tx>
          <c:spPr>
            <a:pattFill prst="dkUpDiag">
              <a:fgClr>
                <a:prstClr val="black"/>
              </a:fgClr>
              <a:bgClr>
                <a:prstClr val="white"/>
              </a:bgClr>
            </a:pattFill>
          </c:spPr>
          <c:invertIfNegative val="0"/>
          <c:cat>
            <c:strRef>
              <c:f>'CA C sheet'!$AC$77:$AH$77</c:f>
              <c:strCache>
                <c:ptCount val="5"/>
                <c:pt idx="0">
                  <c:v>NFS R</c:v>
                </c:pt>
                <c:pt idx="1">
                  <c:v>NFS T</c:v>
                </c:pt>
                <c:pt idx="2">
                  <c:v>All CA</c:v>
                </c:pt>
                <c:pt idx="3">
                  <c:v>Pvt NI</c:v>
                </c:pt>
                <c:pt idx="4">
                  <c:v>Pvt Ind</c:v>
                </c:pt>
              </c:strCache>
            </c:strRef>
          </c:cat>
          <c:val>
            <c:numRef>
              <c:f>'CA C sheet'!$AC$79:$AH$79</c:f>
              <c:numCache>
                <c:formatCode>0.00</c:formatCode>
                <c:ptCount val="5"/>
                <c:pt idx="0">
                  <c:v>1.09090909090909E-2</c:v>
                </c:pt>
                <c:pt idx="1">
                  <c:v>9.5454545454545403E-2</c:v>
                </c:pt>
                <c:pt idx="2">
                  <c:v>0.22909090909090901</c:v>
                </c:pt>
                <c:pt idx="3">
                  <c:v>0.144545454545455</c:v>
                </c:pt>
                <c:pt idx="4">
                  <c:v>0.86454545454545395</c:v>
                </c:pt>
              </c:numCache>
            </c:numRef>
          </c:val>
        </c:ser>
        <c:ser>
          <c:idx val="2"/>
          <c:order val="2"/>
          <c:tx>
            <c:strRef>
              <c:f>'CA C sheet'!$AA$80:$AB$80</c:f>
              <c:strCache>
                <c:ptCount val="1"/>
                <c:pt idx="0">
                  <c:v>Mortality</c:v>
                </c:pt>
              </c:strCache>
            </c:strRef>
          </c:tx>
          <c:spPr>
            <a:solidFill>
              <a:srgbClr val="FF6600"/>
            </a:solidFill>
          </c:spPr>
          <c:invertIfNegative val="0"/>
          <c:cat>
            <c:strRef>
              <c:f>'CA C sheet'!$AC$77:$AH$77</c:f>
              <c:strCache>
                <c:ptCount val="5"/>
                <c:pt idx="0">
                  <c:v>NFS R</c:v>
                </c:pt>
                <c:pt idx="1">
                  <c:v>NFS T</c:v>
                </c:pt>
                <c:pt idx="2">
                  <c:v>All CA</c:v>
                </c:pt>
                <c:pt idx="3">
                  <c:v>Pvt NI</c:v>
                </c:pt>
                <c:pt idx="4">
                  <c:v>Pvt Ind</c:v>
                </c:pt>
              </c:strCache>
            </c:strRef>
          </c:cat>
          <c:val>
            <c:numRef>
              <c:f>'CA C sheet'!$AC$80:$AH$80</c:f>
              <c:numCache>
                <c:formatCode>0.00</c:formatCode>
                <c:ptCount val="5"/>
                <c:pt idx="0">
                  <c:v>0.63</c:v>
                </c:pt>
                <c:pt idx="1">
                  <c:v>0.6</c:v>
                </c:pt>
                <c:pt idx="2">
                  <c:v>0.45818181818181802</c:v>
                </c:pt>
                <c:pt idx="3">
                  <c:v>0.31636363636363601</c:v>
                </c:pt>
                <c:pt idx="4">
                  <c:v>0.37090909090909102</c:v>
                </c:pt>
              </c:numCache>
            </c:numRef>
          </c:val>
        </c:ser>
        <c:dLbls>
          <c:showLegendKey val="0"/>
          <c:showVal val="0"/>
          <c:showCatName val="0"/>
          <c:showSerName val="0"/>
          <c:showPercent val="0"/>
          <c:showBubbleSize val="0"/>
        </c:dLbls>
        <c:gapWidth val="150"/>
        <c:overlap val="100"/>
        <c:axId val="172277536"/>
        <c:axId val="172277928"/>
      </c:barChart>
      <c:catAx>
        <c:axId val="172277536"/>
        <c:scaling>
          <c:orientation val="minMax"/>
        </c:scaling>
        <c:delete val="0"/>
        <c:axPos val="b"/>
        <c:numFmt formatCode="General" sourceLinked="0"/>
        <c:majorTickMark val="out"/>
        <c:minorTickMark val="none"/>
        <c:tickLblPos val="nextTo"/>
        <c:crossAx val="172277928"/>
        <c:crosses val="autoZero"/>
        <c:auto val="1"/>
        <c:lblAlgn val="ctr"/>
        <c:lblOffset val="100"/>
        <c:noMultiLvlLbl val="0"/>
      </c:catAx>
      <c:valAx>
        <c:axId val="172277928"/>
        <c:scaling>
          <c:orientation val="minMax"/>
          <c:max val="3"/>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crossAx val="172277536"/>
        <c:crosses val="autoZero"/>
        <c:crossBetween val="between"/>
      </c:valAx>
    </c:plotArea>
    <c:legend>
      <c:legendPos val="b"/>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a:t>GRM</a:t>
            </a:r>
            <a:r>
              <a:rPr lang="en-US" sz="1400" baseline="0" dirty="0"/>
              <a:t> of </a:t>
            </a:r>
            <a:r>
              <a:rPr lang="en-US" sz="1400" dirty="0"/>
              <a:t>Trees</a:t>
            </a:r>
            <a:r>
              <a:rPr lang="en-US" sz="1400" baseline="0" dirty="0"/>
              <a:t> </a:t>
            </a:r>
            <a:r>
              <a:rPr lang="en-US" sz="1400" baseline="0" dirty="0" smtClean="0"/>
              <a:t>GT25</a:t>
            </a:r>
            <a:endParaRPr lang="en-US" sz="1400" dirty="0"/>
          </a:p>
        </c:rich>
      </c:tx>
      <c:overlay val="0"/>
    </c:title>
    <c:autoTitleDeleted val="0"/>
    <c:plotArea>
      <c:layout/>
      <c:barChart>
        <c:barDir val="col"/>
        <c:grouping val="stacked"/>
        <c:varyColors val="0"/>
        <c:ser>
          <c:idx val="0"/>
          <c:order val="0"/>
          <c:tx>
            <c:strRef>
              <c:f>'CA C sheet'!$AA$61:$AB$61</c:f>
              <c:strCache>
                <c:ptCount val="1"/>
                <c:pt idx="0">
                  <c:v>Net Change</c:v>
                </c:pt>
              </c:strCache>
            </c:strRef>
          </c:tx>
          <c:invertIfNegative val="0"/>
          <c:cat>
            <c:strRef>
              <c:f>'CA C sheet'!$AC$60:$AH$60</c:f>
              <c:strCache>
                <c:ptCount val="5"/>
                <c:pt idx="0">
                  <c:v>NFS R</c:v>
                </c:pt>
                <c:pt idx="1">
                  <c:v>NFS T</c:v>
                </c:pt>
                <c:pt idx="2">
                  <c:v>All CA</c:v>
                </c:pt>
                <c:pt idx="3">
                  <c:v>Pvt NI</c:v>
                </c:pt>
                <c:pt idx="4">
                  <c:v>Pvt Ind</c:v>
                </c:pt>
              </c:strCache>
            </c:strRef>
          </c:cat>
          <c:val>
            <c:numRef>
              <c:f>'CA C sheet'!$AC$61:$AH$61</c:f>
              <c:numCache>
                <c:formatCode>0.00</c:formatCode>
                <c:ptCount val="5"/>
                <c:pt idx="0">
                  <c:v>-0.294545454545455</c:v>
                </c:pt>
                <c:pt idx="1">
                  <c:v>-4.9090909090909102E-2</c:v>
                </c:pt>
                <c:pt idx="2">
                  <c:v>-1.3636363636363599E-2</c:v>
                </c:pt>
                <c:pt idx="3">
                  <c:v>0.15818181818181801</c:v>
                </c:pt>
                <c:pt idx="4">
                  <c:v>-4.9090909090909102E-2</c:v>
                </c:pt>
              </c:numCache>
            </c:numRef>
          </c:val>
        </c:ser>
        <c:ser>
          <c:idx val="1"/>
          <c:order val="1"/>
          <c:tx>
            <c:strRef>
              <c:f>'CA C sheet'!$AA$62:$AB$62</c:f>
              <c:strCache>
                <c:ptCount val="1"/>
                <c:pt idx="0">
                  <c:v>Removals</c:v>
                </c:pt>
              </c:strCache>
            </c:strRef>
          </c:tx>
          <c:spPr>
            <a:pattFill prst="dkUpDiag">
              <a:fgClr>
                <a:prstClr val="black"/>
              </a:fgClr>
              <a:bgClr>
                <a:prstClr val="white"/>
              </a:bgClr>
            </a:pattFill>
          </c:spPr>
          <c:invertIfNegative val="0"/>
          <c:cat>
            <c:strRef>
              <c:f>'CA C sheet'!$AC$60:$AH$60</c:f>
              <c:strCache>
                <c:ptCount val="5"/>
                <c:pt idx="0">
                  <c:v>NFS R</c:v>
                </c:pt>
                <c:pt idx="1">
                  <c:v>NFS T</c:v>
                </c:pt>
                <c:pt idx="2">
                  <c:v>All CA</c:v>
                </c:pt>
                <c:pt idx="3">
                  <c:v>Pvt NI</c:v>
                </c:pt>
                <c:pt idx="4">
                  <c:v>Pvt Ind</c:v>
                </c:pt>
              </c:strCache>
            </c:strRef>
          </c:cat>
          <c:val>
            <c:numRef>
              <c:f>'CA C sheet'!$AC$62:$AH$62</c:f>
              <c:numCache>
                <c:formatCode>0.00</c:formatCode>
                <c:ptCount val="5"/>
                <c:pt idx="0">
                  <c:v>1.3636363636363599E-2</c:v>
                </c:pt>
                <c:pt idx="1">
                  <c:v>1.3636363636363599E-2</c:v>
                </c:pt>
                <c:pt idx="2">
                  <c:v>0.09</c:v>
                </c:pt>
                <c:pt idx="3">
                  <c:v>4.6363636363636399E-2</c:v>
                </c:pt>
                <c:pt idx="4">
                  <c:v>0.368181818181818</c:v>
                </c:pt>
              </c:numCache>
            </c:numRef>
          </c:val>
        </c:ser>
        <c:ser>
          <c:idx val="2"/>
          <c:order val="2"/>
          <c:tx>
            <c:strRef>
              <c:f>'CA C sheet'!$AA$63:$AB$63</c:f>
              <c:strCache>
                <c:ptCount val="1"/>
                <c:pt idx="0">
                  <c:v>Mortality</c:v>
                </c:pt>
              </c:strCache>
            </c:strRef>
          </c:tx>
          <c:spPr>
            <a:solidFill>
              <a:srgbClr val="FF6600"/>
            </a:solidFill>
          </c:spPr>
          <c:invertIfNegative val="0"/>
          <c:cat>
            <c:strRef>
              <c:f>'CA C sheet'!$AC$60:$AH$60</c:f>
              <c:strCache>
                <c:ptCount val="5"/>
                <c:pt idx="0">
                  <c:v>NFS R</c:v>
                </c:pt>
                <c:pt idx="1">
                  <c:v>NFS T</c:v>
                </c:pt>
                <c:pt idx="2">
                  <c:v>All CA</c:v>
                </c:pt>
                <c:pt idx="3">
                  <c:v>Pvt NI</c:v>
                </c:pt>
                <c:pt idx="4">
                  <c:v>Pvt Ind</c:v>
                </c:pt>
              </c:strCache>
            </c:strRef>
          </c:cat>
          <c:val>
            <c:numRef>
              <c:f>'CA C sheet'!$AC$63:$AH$63</c:f>
              <c:numCache>
                <c:formatCode>0.00</c:formatCode>
                <c:ptCount val="5"/>
                <c:pt idx="0">
                  <c:v>0.67636363636363594</c:v>
                </c:pt>
                <c:pt idx="1">
                  <c:v>0.54272727272727295</c:v>
                </c:pt>
                <c:pt idx="2">
                  <c:v>0.31363636363636399</c:v>
                </c:pt>
                <c:pt idx="3">
                  <c:v>7.9090909090909101E-2</c:v>
                </c:pt>
                <c:pt idx="4">
                  <c:v>7.6363636363636397E-2</c:v>
                </c:pt>
              </c:numCache>
            </c:numRef>
          </c:val>
        </c:ser>
        <c:dLbls>
          <c:showLegendKey val="0"/>
          <c:showVal val="0"/>
          <c:showCatName val="0"/>
          <c:showSerName val="0"/>
          <c:showPercent val="0"/>
          <c:showBubbleSize val="0"/>
        </c:dLbls>
        <c:gapWidth val="150"/>
        <c:overlap val="100"/>
        <c:axId val="172278712"/>
        <c:axId val="172279104"/>
      </c:barChart>
      <c:catAx>
        <c:axId val="172278712"/>
        <c:scaling>
          <c:orientation val="minMax"/>
        </c:scaling>
        <c:delete val="0"/>
        <c:axPos val="b"/>
        <c:numFmt formatCode="General" sourceLinked="0"/>
        <c:majorTickMark val="out"/>
        <c:minorTickMark val="none"/>
        <c:tickLblPos val="nextTo"/>
        <c:crossAx val="172279104"/>
        <c:crosses val="autoZero"/>
        <c:auto val="1"/>
        <c:lblAlgn val="ctr"/>
        <c:lblOffset val="100"/>
        <c:noMultiLvlLbl val="0"/>
      </c:catAx>
      <c:valAx>
        <c:axId val="172279104"/>
        <c:scaling>
          <c:orientation val="minMax"/>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crossAx val="172278712"/>
        <c:crosses val="autoZero"/>
        <c:crossBetween val="between"/>
      </c:valAx>
    </c:plotArea>
    <c:legend>
      <c:legendPos val="b"/>
      <c:layout>
        <c:manualLayout>
          <c:xMode val="edge"/>
          <c:yMode val="edge"/>
          <c:x val="0.13128346456692899"/>
          <c:y val="0.85146799358413505"/>
          <c:w val="0.787433070866142"/>
          <c:h val="9.2976450860309104E-2"/>
        </c:manualLayout>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a:t>Mortality All Trees</a:t>
            </a:r>
          </a:p>
        </c:rich>
      </c:tx>
      <c:overlay val="0"/>
    </c:title>
    <c:autoTitleDeleted val="0"/>
    <c:plotArea>
      <c:layout/>
      <c:barChart>
        <c:barDir val="col"/>
        <c:grouping val="stacked"/>
        <c:varyColors val="0"/>
        <c:ser>
          <c:idx val="0"/>
          <c:order val="0"/>
          <c:tx>
            <c:strRef>
              <c:f>'CA C sheet'!$AA$52:$AB$52</c:f>
              <c:strCache>
                <c:ptCount val="1"/>
                <c:pt idx="0">
                  <c:v>Fire </c:v>
                </c:pt>
              </c:strCache>
            </c:strRef>
          </c:tx>
          <c:spPr>
            <a:solidFill>
              <a:srgbClr val="FF6600"/>
            </a:solidFill>
          </c:spPr>
          <c:invertIfNegative val="0"/>
          <c:cat>
            <c:strRef>
              <c:f>'CA C sheet'!$AC$51:$AH$51</c:f>
              <c:strCache>
                <c:ptCount val="5"/>
                <c:pt idx="0">
                  <c:v>NFS R</c:v>
                </c:pt>
                <c:pt idx="1">
                  <c:v>NFS T</c:v>
                </c:pt>
                <c:pt idx="2">
                  <c:v>All CA</c:v>
                </c:pt>
                <c:pt idx="3">
                  <c:v>Pvt NI</c:v>
                </c:pt>
                <c:pt idx="4">
                  <c:v>Pvt Ind</c:v>
                </c:pt>
              </c:strCache>
            </c:strRef>
          </c:cat>
          <c:val>
            <c:numRef>
              <c:f>'CA C sheet'!$AC$52:$AH$52</c:f>
              <c:numCache>
                <c:formatCode>0.00</c:formatCode>
                <c:ptCount val="5"/>
                <c:pt idx="0">
                  <c:v>0.73363636363636298</c:v>
                </c:pt>
                <c:pt idx="1">
                  <c:v>0.39818181818181803</c:v>
                </c:pt>
                <c:pt idx="2">
                  <c:v>0.27818181818181797</c:v>
                </c:pt>
                <c:pt idx="3">
                  <c:v>6.5454545454545404E-2</c:v>
                </c:pt>
                <c:pt idx="4">
                  <c:v>8.7272727272727196E-2</c:v>
                </c:pt>
              </c:numCache>
            </c:numRef>
          </c:val>
        </c:ser>
        <c:ser>
          <c:idx val="1"/>
          <c:order val="1"/>
          <c:tx>
            <c:strRef>
              <c:f>'CA C sheet'!$AA$53:$AB$53</c:f>
              <c:strCache>
                <c:ptCount val="1"/>
                <c:pt idx="0">
                  <c:v>Insect,Disease,Unk</c:v>
                </c:pt>
              </c:strCache>
            </c:strRef>
          </c:tx>
          <c:spPr>
            <a:solidFill>
              <a:srgbClr val="008000"/>
            </a:solidFill>
          </c:spPr>
          <c:invertIfNegative val="0"/>
          <c:cat>
            <c:strRef>
              <c:f>'CA C sheet'!$AC$51:$AH$51</c:f>
              <c:strCache>
                <c:ptCount val="5"/>
                <c:pt idx="0">
                  <c:v>NFS R</c:v>
                </c:pt>
                <c:pt idx="1">
                  <c:v>NFS T</c:v>
                </c:pt>
                <c:pt idx="2">
                  <c:v>All CA</c:v>
                </c:pt>
                <c:pt idx="3">
                  <c:v>Pvt NI</c:v>
                </c:pt>
                <c:pt idx="4">
                  <c:v>Pvt Ind</c:v>
                </c:pt>
              </c:strCache>
            </c:strRef>
          </c:cat>
          <c:val>
            <c:numRef>
              <c:f>'CA C sheet'!$AC$53:$AH$53</c:f>
              <c:numCache>
                <c:formatCode>0.00</c:formatCode>
                <c:ptCount val="5"/>
                <c:pt idx="0">
                  <c:v>0.54</c:v>
                </c:pt>
                <c:pt idx="1">
                  <c:v>0.65181818181818196</c:v>
                </c:pt>
                <c:pt idx="2">
                  <c:v>0.41181818181818203</c:v>
                </c:pt>
                <c:pt idx="3">
                  <c:v>0.267272727272727</c:v>
                </c:pt>
                <c:pt idx="4">
                  <c:v>0.280909090909091</c:v>
                </c:pt>
              </c:numCache>
            </c:numRef>
          </c:val>
        </c:ser>
        <c:ser>
          <c:idx val="2"/>
          <c:order val="2"/>
          <c:tx>
            <c:strRef>
              <c:f>'CA C sheet'!$AA$54:$AB$54</c:f>
              <c:strCache>
                <c:ptCount val="1"/>
                <c:pt idx="0">
                  <c:v>Physical</c:v>
                </c:pt>
              </c:strCache>
            </c:strRef>
          </c:tx>
          <c:spPr>
            <a:pattFill prst="ltUpDiag">
              <a:fgClr>
                <a:prstClr val="black"/>
              </a:fgClr>
              <a:bgClr>
                <a:prstClr val="white"/>
              </a:bgClr>
            </a:pattFill>
          </c:spPr>
          <c:invertIfNegative val="0"/>
          <c:cat>
            <c:strRef>
              <c:f>'CA C sheet'!$AC$51:$AH$51</c:f>
              <c:strCache>
                <c:ptCount val="5"/>
                <c:pt idx="0">
                  <c:v>NFS R</c:v>
                </c:pt>
                <c:pt idx="1">
                  <c:v>NFS T</c:v>
                </c:pt>
                <c:pt idx="2">
                  <c:v>All CA</c:v>
                </c:pt>
                <c:pt idx="3">
                  <c:v>Pvt NI</c:v>
                </c:pt>
                <c:pt idx="4">
                  <c:v>Pvt Ind</c:v>
                </c:pt>
              </c:strCache>
            </c:strRef>
          </c:cat>
          <c:val>
            <c:numRef>
              <c:f>'CA C sheet'!$AC$54:$AH$54</c:f>
              <c:numCache>
                <c:formatCode>0.00</c:formatCode>
                <c:ptCount val="5"/>
                <c:pt idx="0">
                  <c:v>0.11454545454545501</c:v>
                </c:pt>
                <c:pt idx="1">
                  <c:v>0.12545454545454501</c:v>
                </c:pt>
                <c:pt idx="2">
                  <c:v>9.5454545454545403E-2</c:v>
                </c:pt>
                <c:pt idx="3">
                  <c:v>6.5454545454545404E-2</c:v>
                </c:pt>
                <c:pt idx="4">
                  <c:v>9.27272727272727E-2</c:v>
                </c:pt>
              </c:numCache>
            </c:numRef>
          </c:val>
        </c:ser>
        <c:dLbls>
          <c:showLegendKey val="0"/>
          <c:showVal val="0"/>
          <c:showCatName val="0"/>
          <c:showSerName val="0"/>
          <c:showPercent val="0"/>
          <c:showBubbleSize val="0"/>
        </c:dLbls>
        <c:gapWidth val="150"/>
        <c:overlap val="100"/>
        <c:axId val="219881960"/>
        <c:axId val="219882352"/>
      </c:barChart>
      <c:catAx>
        <c:axId val="219881960"/>
        <c:scaling>
          <c:orientation val="minMax"/>
        </c:scaling>
        <c:delete val="0"/>
        <c:axPos val="b"/>
        <c:numFmt formatCode="General" sourceLinked="0"/>
        <c:majorTickMark val="out"/>
        <c:minorTickMark val="none"/>
        <c:tickLblPos val="nextTo"/>
        <c:crossAx val="219882352"/>
        <c:crosses val="autoZero"/>
        <c:auto val="1"/>
        <c:lblAlgn val="ctr"/>
        <c:lblOffset val="100"/>
        <c:noMultiLvlLbl val="0"/>
      </c:catAx>
      <c:valAx>
        <c:axId val="219882352"/>
        <c:scaling>
          <c:orientation val="minMax"/>
          <c:max val="1.4"/>
        </c:scaling>
        <c:delete val="0"/>
        <c:axPos val="l"/>
        <c:majorGridlines/>
        <c:title>
          <c:tx>
            <c:rich>
              <a:bodyPr rot="-5400000" vert="horz"/>
              <a:lstStyle/>
              <a:p>
                <a:pPr>
                  <a:defRPr/>
                </a:pPr>
                <a:r>
                  <a:rPr lang="en-US"/>
                  <a:t>MgC /ha/yr</a:t>
                </a:r>
              </a:p>
            </c:rich>
          </c:tx>
          <c:overlay val="0"/>
        </c:title>
        <c:numFmt formatCode="0.00" sourceLinked="1"/>
        <c:majorTickMark val="out"/>
        <c:minorTickMark val="none"/>
        <c:tickLblPos val="nextTo"/>
        <c:crossAx val="219881960"/>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a:t>Mortality Trees</a:t>
            </a:r>
            <a:r>
              <a:rPr lang="en-US" sz="1400" baseline="0" dirty="0"/>
              <a:t> LT25</a:t>
            </a:r>
          </a:p>
        </c:rich>
      </c:tx>
      <c:overlay val="0"/>
    </c:title>
    <c:autoTitleDeleted val="0"/>
    <c:plotArea>
      <c:layout/>
      <c:barChart>
        <c:barDir val="col"/>
        <c:grouping val="stacked"/>
        <c:varyColors val="0"/>
        <c:ser>
          <c:idx val="0"/>
          <c:order val="0"/>
          <c:tx>
            <c:strRef>
              <c:f>'CA C sheet'!$AA$87</c:f>
              <c:strCache>
                <c:ptCount val="1"/>
                <c:pt idx="0">
                  <c:v>Fire </c:v>
                </c:pt>
              </c:strCache>
            </c:strRef>
          </c:tx>
          <c:spPr>
            <a:solidFill>
              <a:srgbClr val="FF6600"/>
            </a:solidFill>
          </c:spPr>
          <c:invertIfNegative val="0"/>
          <c:cat>
            <c:strRef>
              <c:f>'CA C sheet'!$AB$86:$AH$86</c:f>
              <c:strCache>
                <c:ptCount val="5"/>
                <c:pt idx="0">
                  <c:v>NFS R</c:v>
                </c:pt>
                <c:pt idx="1">
                  <c:v>NFS T</c:v>
                </c:pt>
                <c:pt idx="2">
                  <c:v>All CA</c:v>
                </c:pt>
                <c:pt idx="3">
                  <c:v>Pvt NI</c:v>
                </c:pt>
                <c:pt idx="4">
                  <c:v>Pvt Ind</c:v>
                </c:pt>
              </c:strCache>
            </c:strRef>
          </c:cat>
          <c:val>
            <c:numRef>
              <c:f>'CA C sheet'!$AB$87:$AH$87</c:f>
              <c:numCache>
                <c:formatCode>0.00</c:formatCode>
                <c:ptCount val="5"/>
                <c:pt idx="0">
                  <c:v>0.39</c:v>
                </c:pt>
                <c:pt idx="1">
                  <c:v>0.234545454545455</c:v>
                </c:pt>
                <c:pt idx="2">
                  <c:v>0.17181818181818201</c:v>
                </c:pt>
                <c:pt idx="3">
                  <c:v>5.7272727272727302E-2</c:v>
                </c:pt>
                <c:pt idx="4">
                  <c:v>6.8181818181818205E-2</c:v>
                </c:pt>
              </c:numCache>
            </c:numRef>
          </c:val>
        </c:ser>
        <c:ser>
          <c:idx val="1"/>
          <c:order val="1"/>
          <c:tx>
            <c:strRef>
              <c:f>'CA C sheet'!$AA$88</c:f>
              <c:strCache>
                <c:ptCount val="1"/>
                <c:pt idx="0">
                  <c:v>Insect,Disease,Unk</c:v>
                </c:pt>
              </c:strCache>
            </c:strRef>
          </c:tx>
          <c:spPr>
            <a:solidFill>
              <a:srgbClr val="008000"/>
            </a:solidFill>
          </c:spPr>
          <c:invertIfNegative val="0"/>
          <c:cat>
            <c:strRef>
              <c:f>'CA C sheet'!$AB$86:$AH$86</c:f>
              <c:strCache>
                <c:ptCount val="5"/>
                <c:pt idx="0">
                  <c:v>NFS R</c:v>
                </c:pt>
                <c:pt idx="1">
                  <c:v>NFS T</c:v>
                </c:pt>
                <c:pt idx="2">
                  <c:v>All CA</c:v>
                </c:pt>
                <c:pt idx="3">
                  <c:v>Pvt NI</c:v>
                </c:pt>
                <c:pt idx="4">
                  <c:v>Pvt Ind</c:v>
                </c:pt>
              </c:strCache>
            </c:strRef>
          </c:cat>
          <c:val>
            <c:numRef>
              <c:f>'CA C sheet'!$AB$88:$AH$88</c:f>
              <c:numCache>
                <c:formatCode>0.00</c:formatCode>
                <c:ptCount val="5"/>
                <c:pt idx="0">
                  <c:v>0.21272727272727299</c:v>
                </c:pt>
                <c:pt idx="1">
                  <c:v>0.308181818181818</c:v>
                </c:pt>
                <c:pt idx="2">
                  <c:v>0.23181818181818201</c:v>
                </c:pt>
                <c:pt idx="3">
                  <c:v>0.218181818181818</c:v>
                </c:pt>
                <c:pt idx="4">
                  <c:v>0.22909090909090901</c:v>
                </c:pt>
              </c:numCache>
            </c:numRef>
          </c:val>
        </c:ser>
        <c:ser>
          <c:idx val="2"/>
          <c:order val="2"/>
          <c:tx>
            <c:strRef>
              <c:f>'CA C sheet'!$AA$89</c:f>
              <c:strCache>
                <c:ptCount val="1"/>
                <c:pt idx="0">
                  <c:v>Physical</c:v>
                </c:pt>
              </c:strCache>
            </c:strRef>
          </c:tx>
          <c:spPr>
            <a:pattFill prst="ltUpDiag">
              <a:fgClr>
                <a:prstClr val="black"/>
              </a:fgClr>
              <a:bgClr>
                <a:prstClr val="white"/>
              </a:bgClr>
            </a:pattFill>
          </c:spPr>
          <c:invertIfNegative val="0"/>
          <c:cat>
            <c:strRef>
              <c:f>'CA C sheet'!$AB$86:$AH$86</c:f>
              <c:strCache>
                <c:ptCount val="5"/>
                <c:pt idx="0">
                  <c:v>NFS R</c:v>
                </c:pt>
                <c:pt idx="1">
                  <c:v>NFS T</c:v>
                </c:pt>
                <c:pt idx="2">
                  <c:v>All CA</c:v>
                </c:pt>
                <c:pt idx="3">
                  <c:v>Pvt NI</c:v>
                </c:pt>
                <c:pt idx="4">
                  <c:v>Pvt Ind</c:v>
                </c:pt>
              </c:strCache>
            </c:strRef>
          </c:cat>
          <c:val>
            <c:numRef>
              <c:f>'CA C sheet'!$AB$89:$AH$89</c:f>
              <c:numCache>
                <c:formatCode>0.00</c:formatCode>
                <c:ptCount val="5"/>
                <c:pt idx="0">
                  <c:v>4.9090909090909102E-2</c:v>
                </c:pt>
                <c:pt idx="1">
                  <c:v>7.6363636363636397E-2</c:v>
                </c:pt>
                <c:pt idx="2">
                  <c:v>6.5454545454545404E-2</c:v>
                </c:pt>
                <c:pt idx="3">
                  <c:v>4.6363636363636301E-2</c:v>
                </c:pt>
                <c:pt idx="4">
                  <c:v>8.4545454545454493E-2</c:v>
                </c:pt>
              </c:numCache>
            </c:numRef>
          </c:val>
        </c:ser>
        <c:dLbls>
          <c:showLegendKey val="0"/>
          <c:showVal val="0"/>
          <c:showCatName val="0"/>
          <c:showSerName val="0"/>
          <c:showPercent val="0"/>
          <c:showBubbleSize val="0"/>
        </c:dLbls>
        <c:gapWidth val="150"/>
        <c:overlap val="100"/>
        <c:axId val="219883136"/>
        <c:axId val="219883528"/>
      </c:barChart>
      <c:catAx>
        <c:axId val="219883136"/>
        <c:scaling>
          <c:orientation val="minMax"/>
        </c:scaling>
        <c:delete val="0"/>
        <c:axPos val="b"/>
        <c:numFmt formatCode="General" sourceLinked="0"/>
        <c:majorTickMark val="out"/>
        <c:minorTickMark val="none"/>
        <c:tickLblPos val="nextTo"/>
        <c:crossAx val="219883528"/>
        <c:crosses val="autoZero"/>
        <c:auto val="1"/>
        <c:lblAlgn val="ctr"/>
        <c:lblOffset val="100"/>
        <c:noMultiLvlLbl val="0"/>
      </c:catAx>
      <c:valAx>
        <c:axId val="219883528"/>
        <c:scaling>
          <c:orientation val="minMax"/>
          <c:max val="1"/>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crossAx val="219883136"/>
        <c:crosses val="autoZero"/>
        <c:crossBetween val="between"/>
      </c:valAx>
    </c:plotArea>
    <c:legend>
      <c:legendPos val="b"/>
      <c:overlay val="0"/>
      <c:txPr>
        <a:bodyPr/>
        <a:lstStyle/>
        <a:p>
          <a:pPr>
            <a:defRPr sz="1400"/>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a:t>Mortality Trees GT25</a:t>
            </a:r>
          </a:p>
        </c:rich>
      </c:tx>
      <c:overlay val="0"/>
    </c:title>
    <c:autoTitleDeleted val="0"/>
    <c:plotArea>
      <c:layout/>
      <c:barChart>
        <c:barDir val="col"/>
        <c:grouping val="stacked"/>
        <c:varyColors val="0"/>
        <c:ser>
          <c:idx val="0"/>
          <c:order val="0"/>
          <c:tx>
            <c:strRef>
              <c:f>'CA C sheet'!$AA$70</c:f>
              <c:strCache>
                <c:ptCount val="1"/>
                <c:pt idx="0">
                  <c:v>Fire </c:v>
                </c:pt>
              </c:strCache>
            </c:strRef>
          </c:tx>
          <c:spPr>
            <a:solidFill>
              <a:srgbClr val="FF6600"/>
            </a:solidFill>
          </c:spPr>
          <c:invertIfNegative val="0"/>
          <c:cat>
            <c:strRef>
              <c:f>'CA C sheet'!$AB$69:$AH$69</c:f>
              <c:strCache>
                <c:ptCount val="5"/>
                <c:pt idx="0">
                  <c:v>NFS R</c:v>
                </c:pt>
                <c:pt idx="1">
                  <c:v>NFS T</c:v>
                </c:pt>
                <c:pt idx="2">
                  <c:v>All CA</c:v>
                </c:pt>
                <c:pt idx="3">
                  <c:v>Pvt NI</c:v>
                </c:pt>
                <c:pt idx="4">
                  <c:v>Pvt Ind</c:v>
                </c:pt>
              </c:strCache>
            </c:strRef>
          </c:cat>
          <c:val>
            <c:numRef>
              <c:f>'CA C sheet'!$AB$70:$AH$70</c:f>
              <c:numCache>
                <c:formatCode>0.00</c:formatCode>
                <c:ptCount val="5"/>
                <c:pt idx="0">
                  <c:v>0.34363636363636402</c:v>
                </c:pt>
                <c:pt idx="1">
                  <c:v>0.163636363636364</c:v>
                </c:pt>
                <c:pt idx="2">
                  <c:v>0.10636363636363599</c:v>
                </c:pt>
                <c:pt idx="3">
                  <c:v>8.1818181818181807E-3</c:v>
                </c:pt>
                <c:pt idx="4">
                  <c:v>1.9090909090909099E-2</c:v>
                </c:pt>
              </c:numCache>
            </c:numRef>
          </c:val>
        </c:ser>
        <c:ser>
          <c:idx val="1"/>
          <c:order val="1"/>
          <c:tx>
            <c:strRef>
              <c:f>'CA C sheet'!$AA$71</c:f>
              <c:strCache>
                <c:ptCount val="1"/>
                <c:pt idx="0">
                  <c:v>Insect,Disease,Unk</c:v>
                </c:pt>
              </c:strCache>
            </c:strRef>
          </c:tx>
          <c:spPr>
            <a:solidFill>
              <a:srgbClr val="008000"/>
            </a:solidFill>
          </c:spPr>
          <c:invertIfNegative val="0"/>
          <c:cat>
            <c:strRef>
              <c:f>'CA C sheet'!$AB$69:$AH$69</c:f>
              <c:strCache>
                <c:ptCount val="5"/>
                <c:pt idx="0">
                  <c:v>NFS R</c:v>
                </c:pt>
                <c:pt idx="1">
                  <c:v>NFS T</c:v>
                </c:pt>
                <c:pt idx="2">
                  <c:v>All CA</c:v>
                </c:pt>
                <c:pt idx="3">
                  <c:v>Pvt NI</c:v>
                </c:pt>
                <c:pt idx="4">
                  <c:v>Pvt Ind</c:v>
                </c:pt>
              </c:strCache>
            </c:strRef>
          </c:cat>
          <c:val>
            <c:numRef>
              <c:f>'CA C sheet'!$AB$71:$AH$71</c:f>
              <c:numCache>
                <c:formatCode>0.00</c:formatCode>
                <c:ptCount val="5"/>
                <c:pt idx="0">
                  <c:v>0.32727272727272699</c:v>
                </c:pt>
                <c:pt idx="1">
                  <c:v>0.34363636363636402</c:v>
                </c:pt>
                <c:pt idx="2">
                  <c:v>0.18</c:v>
                </c:pt>
                <c:pt idx="3">
                  <c:v>4.9090909090909102E-2</c:v>
                </c:pt>
                <c:pt idx="4">
                  <c:v>5.1818181818181798E-2</c:v>
                </c:pt>
              </c:numCache>
            </c:numRef>
          </c:val>
        </c:ser>
        <c:ser>
          <c:idx val="2"/>
          <c:order val="2"/>
          <c:tx>
            <c:strRef>
              <c:f>'CA C sheet'!$AA$72</c:f>
              <c:strCache>
                <c:ptCount val="1"/>
                <c:pt idx="0">
                  <c:v>Physical</c:v>
                </c:pt>
              </c:strCache>
            </c:strRef>
          </c:tx>
          <c:spPr>
            <a:pattFill prst="ltUpDiag">
              <a:fgClr>
                <a:prstClr val="black"/>
              </a:fgClr>
              <a:bgClr>
                <a:prstClr val="white"/>
              </a:bgClr>
            </a:pattFill>
          </c:spPr>
          <c:invertIfNegative val="0"/>
          <c:cat>
            <c:strRef>
              <c:f>'CA C sheet'!$AB$69:$AH$69</c:f>
              <c:strCache>
                <c:ptCount val="5"/>
                <c:pt idx="0">
                  <c:v>NFS R</c:v>
                </c:pt>
                <c:pt idx="1">
                  <c:v>NFS T</c:v>
                </c:pt>
                <c:pt idx="2">
                  <c:v>All CA</c:v>
                </c:pt>
                <c:pt idx="3">
                  <c:v>Pvt NI</c:v>
                </c:pt>
                <c:pt idx="4">
                  <c:v>Pvt Ind</c:v>
                </c:pt>
              </c:strCache>
            </c:strRef>
          </c:cat>
          <c:val>
            <c:numRef>
              <c:f>'CA C sheet'!$AB$72:$AH$72</c:f>
              <c:numCache>
                <c:formatCode>0.00</c:formatCode>
                <c:ptCount val="5"/>
                <c:pt idx="0">
                  <c:v>6.5454545454545404E-2</c:v>
                </c:pt>
                <c:pt idx="1">
                  <c:v>4.9090909090909102E-2</c:v>
                </c:pt>
                <c:pt idx="2">
                  <c:v>0.03</c:v>
                </c:pt>
                <c:pt idx="3">
                  <c:v>1.9090909090909099E-2</c:v>
                </c:pt>
                <c:pt idx="4">
                  <c:v>8.1818181818181807E-3</c:v>
                </c:pt>
              </c:numCache>
            </c:numRef>
          </c:val>
        </c:ser>
        <c:dLbls>
          <c:showLegendKey val="0"/>
          <c:showVal val="0"/>
          <c:showCatName val="0"/>
          <c:showSerName val="0"/>
          <c:showPercent val="0"/>
          <c:showBubbleSize val="0"/>
        </c:dLbls>
        <c:gapWidth val="150"/>
        <c:overlap val="100"/>
        <c:axId val="219884312"/>
        <c:axId val="219884704"/>
      </c:barChart>
      <c:catAx>
        <c:axId val="219884312"/>
        <c:scaling>
          <c:orientation val="minMax"/>
        </c:scaling>
        <c:delete val="0"/>
        <c:axPos val="b"/>
        <c:numFmt formatCode="General" sourceLinked="0"/>
        <c:majorTickMark val="out"/>
        <c:minorTickMark val="none"/>
        <c:tickLblPos val="nextTo"/>
        <c:crossAx val="219884704"/>
        <c:crosses val="autoZero"/>
        <c:auto val="1"/>
        <c:lblAlgn val="ctr"/>
        <c:lblOffset val="100"/>
        <c:noMultiLvlLbl val="0"/>
      </c:catAx>
      <c:valAx>
        <c:axId val="219884704"/>
        <c:scaling>
          <c:orientation val="minMax"/>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crossAx val="219884312"/>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a:t>Mortality</a:t>
            </a:r>
            <a:r>
              <a:rPr lang="en-US" sz="1400" baseline="0" dirty="0"/>
              <a:t> of All Trees</a:t>
            </a:r>
            <a:endParaRPr lang="en-US" sz="1400" dirty="0"/>
          </a:p>
        </c:rich>
      </c:tx>
      <c:overlay val="0"/>
    </c:title>
    <c:autoTitleDeleted val="0"/>
    <c:plotArea>
      <c:layout/>
      <c:barChart>
        <c:barDir val="col"/>
        <c:grouping val="stacked"/>
        <c:varyColors val="0"/>
        <c:ser>
          <c:idx val="0"/>
          <c:order val="0"/>
          <c:tx>
            <c:strRef>
              <c:f>'OR C sheet'!$AA$52</c:f>
              <c:strCache>
                <c:ptCount val="1"/>
                <c:pt idx="0">
                  <c:v>Fire </c:v>
                </c:pt>
              </c:strCache>
            </c:strRef>
          </c:tx>
          <c:spPr>
            <a:solidFill>
              <a:srgbClr val="FF6600"/>
            </a:solidFill>
          </c:spPr>
          <c:invertIfNegative val="0"/>
          <c:cat>
            <c:strRef>
              <c:f>'OR C sheet'!$AB$51:$AF$51</c:f>
              <c:strCache>
                <c:ptCount val="5"/>
                <c:pt idx="0">
                  <c:v>NFS R</c:v>
                </c:pt>
                <c:pt idx="1">
                  <c:v>NFS T</c:v>
                </c:pt>
                <c:pt idx="2">
                  <c:v>All OR</c:v>
                </c:pt>
                <c:pt idx="3">
                  <c:v>Pvt NI</c:v>
                </c:pt>
                <c:pt idx="4">
                  <c:v>Pvt Ind</c:v>
                </c:pt>
              </c:strCache>
            </c:strRef>
          </c:cat>
          <c:val>
            <c:numRef>
              <c:f>'OR C sheet'!$AB$52:$AF$52</c:f>
              <c:numCache>
                <c:formatCode>0.00</c:formatCode>
                <c:ptCount val="5"/>
                <c:pt idx="0">
                  <c:v>0.50181818181818205</c:v>
                </c:pt>
                <c:pt idx="1">
                  <c:v>0.18545454545454501</c:v>
                </c:pt>
                <c:pt idx="2">
                  <c:v>0.130909090909091</c:v>
                </c:pt>
                <c:pt idx="3">
                  <c:v>1.09090909090909E-2</c:v>
                </c:pt>
                <c:pt idx="4">
                  <c:v>3.5454545454545398E-2</c:v>
                </c:pt>
              </c:numCache>
            </c:numRef>
          </c:val>
        </c:ser>
        <c:ser>
          <c:idx val="1"/>
          <c:order val="1"/>
          <c:tx>
            <c:strRef>
              <c:f>'OR C sheet'!$AA$53</c:f>
              <c:strCache>
                <c:ptCount val="1"/>
                <c:pt idx="0">
                  <c:v>Insect,Disease,Unk</c:v>
                </c:pt>
              </c:strCache>
            </c:strRef>
          </c:tx>
          <c:spPr>
            <a:solidFill>
              <a:srgbClr val="008000"/>
            </a:solidFill>
          </c:spPr>
          <c:invertIfNegative val="0"/>
          <c:cat>
            <c:strRef>
              <c:f>'OR C sheet'!$AB$51:$AF$51</c:f>
              <c:strCache>
                <c:ptCount val="5"/>
                <c:pt idx="0">
                  <c:v>NFS R</c:v>
                </c:pt>
                <c:pt idx="1">
                  <c:v>NFS T</c:v>
                </c:pt>
                <c:pt idx="2">
                  <c:v>All OR</c:v>
                </c:pt>
                <c:pt idx="3">
                  <c:v>Pvt NI</c:v>
                </c:pt>
                <c:pt idx="4">
                  <c:v>Pvt Ind</c:v>
                </c:pt>
              </c:strCache>
            </c:strRef>
          </c:cat>
          <c:val>
            <c:numRef>
              <c:f>'OR C sheet'!$AB$53:$AF$53</c:f>
              <c:numCache>
                <c:formatCode>0.00</c:formatCode>
                <c:ptCount val="5"/>
                <c:pt idx="0">
                  <c:v>0.55636363636363595</c:v>
                </c:pt>
                <c:pt idx="1">
                  <c:v>0.36</c:v>
                </c:pt>
                <c:pt idx="2">
                  <c:v>0.24</c:v>
                </c:pt>
                <c:pt idx="3">
                  <c:v>6.2727272727272701E-2</c:v>
                </c:pt>
                <c:pt idx="4">
                  <c:v>8.7272727272727293E-2</c:v>
                </c:pt>
              </c:numCache>
            </c:numRef>
          </c:val>
        </c:ser>
        <c:ser>
          <c:idx val="2"/>
          <c:order val="2"/>
          <c:tx>
            <c:strRef>
              <c:f>'OR C sheet'!$AA$54</c:f>
              <c:strCache>
                <c:ptCount val="1"/>
                <c:pt idx="0">
                  <c:v>Physical</c:v>
                </c:pt>
              </c:strCache>
            </c:strRef>
          </c:tx>
          <c:spPr>
            <a:pattFill prst="ltUpDiag">
              <a:fgClr>
                <a:prstClr val="black"/>
              </a:fgClr>
              <a:bgClr>
                <a:prstClr val="white"/>
              </a:bgClr>
            </a:pattFill>
          </c:spPr>
          <c:invertIfNegative val="0"/>
          <c:cat>
            <c:strRef>
              <c:f>'OR C sheet'!$AB$51:$AF$51</c:f>
              <c:strCache>
                <c:ptCount val="5"/>
                <c:pt idx="0">
                  <c:v>NFS R</c:v>
                </c:pt>
                <c:pt idx="1">
                  <c:v>NFS T</c:v>
                </c:pt>
                <c:pt idx="2">
                  <c:v>All OR</c:v>
                </c:pt>
                <c:pt idx="3">
                  <c:v>Pvt NI</c:v>
                </c:pt>
                <c:pt idx="4">
                  <c:v>Pvt Ind</c:v>
                </c:pt>
              </c:strCache>
            </c:strRef>
          </c:cat>
          <c:val>
            <c:numRef>
              <c:f>'OR C sheet'!$AB$54:$AF$54</c:f>
              <c:numCache>
                <c:formatCode>0.00</c:formatCode>
                <c:ptCount val="5"/>
                <c:pt idx="0">
                  <c:v>0.21</c:v>
                </c:pt>
                <c:pt idx="1">
                  <c:v>0.18818181818181801</c:v>
                </c:pt>
                <c:pt idx="2">
                  <c:v>0.21272727272727299</c:v>
                </c:pt>
                <c:pt idx="3">
                  <c:v>0.163636363636364</c:v>
                </c:pt>
                <c:pt idx="4">
                  <c:v>0.21</c:v>
                </c:pt>
              </c:numCache>
            </c:numRef>
          </c:val>
        </c:ser>
        <c:dLbls>
          <c:showLegendKey val="0"/>
          <c:showVal val="0"/>
          <c:showCatName val="0"/>
          <c:showSerName val="0"/>
          <c:showPercent val="0"/>
          <c:showBubbleSize val="0"/>
        </c:dLbls>
        <c:gapWidth val="150"/>
        <c:overlap val="100"/>
        <c:axId val="220037272"/>
        <c:axId val="220037664"/>
      </c:barChart>
      <c:catAx>
        <c:axId val="220037272"/>
        <c:scaling>
          <c:orientation val="minMax"/>
        </c:scaling>
        <c:delete val="0"/>
        <c:axPos val="b"/>
        <c:numFmt formatCode="General" sourceLinked="0"/>
        <c:majorTickMark val="out"/>
        <c:minorTickMark val="none"/>
        <c:tickLblPos val="nextTo"/>
        <c:crossAx val="220037664"/>
        <c:crosses val="autoZero"/>
        <c:auto val="1"/>
        <c:lblAlgn val="ctr"/>
        <c:lblOffset val="100"/>
        <c:noMultiLvlLbl val="0"/>
      </c:catAx>
      <c:valAx>
        <c:axId val="220037664"/>
        <c:scaling>
          <c:orientation val="minMax"/>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crossAx val="220037272"/>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a:t>Mortality</a:t>
            </a:r>
            <a:r>
              <a:rPr lang="en-US" sz="1400" baseline="0" dirty="0"/>
              <a:t> of Trees LT25"</a:t>
            </a:r>
            <a:endParaRPr lang="en-US" sz="1400" dirty="0"/>
          </a:p>
        </c:rich>
      </c:tx>
      <c:overlay val="0"/>
    </c:title>
    <c:autoTitleDeleted val="0"/>
    <c:plotArea>
      <c:layout/>
      <c:barChart>
        <c:barDir val="col"/>
        <c:grouping val="stacked"/>
        <c:varyColors val="0"/>
        <c:ser>
          <c:idx val="0"/>
          <c:order val="0"/>
          <c:tx>
            <c:strRef>
              <c:f>'OR C sheet'!$AA$87</c:f>
              <c:strCache>
                <c:ptCount val="1"/>
                <c:pt idx="0">
                  <c:v>Fire </c:v>
                </c:pt>
              </c:strCache>
            </c:strRef>
          </c:tx>
          <c:spPr>
            <a:solidFill>
              <a:srgbClr val="FF6600"/>
            </a:solidFill>
          </c:spPr>
          <c:invertIfNegative val="0"/>
          <c:cat>
            <c:strRef>
              <c:f>'OR C sheet'!$AB$86:$AF$86</c:f>
              <c:strCache>
                <c:ptCount val="5"/>
                <c:pt idx="0">
                  <c:v>NFS R</c:v>
                </c:pt>
                <c:pt idx="1">
                  <c:v>NFS T</c:v>
                </c:pt>
                <c:pt idx="2">
                  <c:v>All OR</c:v>
                </c:pt>
                <c:pt idx="3">
                  <c:v>Pvt NI</c:v>
                </c:pt>
                <c:pt idx="4">
                  <c:v>Pvt Ind</c:v>
                </c:pt>
              </c:strCache>
            </c:strRef>
          </c:cat>
          <c:val>
            <c:numRef>
              <c:f>'OR C sheet'!$AB$87:$AF$87</c:f>
              <c:numCache>
                <c:formatCode>0.00</c:formatCode>
                <c:ptCount val="5"/>
                <c:pt idx="0">
                  <c:v>0.38727272727272699</c:v>
                </c:pt>
                <c:pt idx="1">
                  <c:v>0.111818181818182</c:v>
                </c:pt>
                <c:pt idx="2">
                  <c:v>0.09</c:v>
                </c:pt>
                <c:pt idx="3">
                  <c:v>1.09090909090909E-2</c:v>
                </c:pt>
                <c:pt idx="4">
                  <c:v>2.4545454545454499E-2</c:v>
                </c:pt>
              </c:numCache>
            </c:numRef>
          </c:val>
        </c:ser>
        <c:ser>
          <c:idx val="1"/>
          <c:order val="1"/>
          <c:tx>
            <c:strRef>
              <c:f>'OR C sheet'!$AA$88</c:f>
              <c:strCache>
                <c:ptCount val="1"/>
                <c:pt idx="0">
                  <c:v>Insect,Disease,Unk</c:v>
                </c:pt>
              </c:strCache>
            </c:strRef>
          </c:tx>
          <c:spPr>
            <a:solidFill>
              <a:srgbClr val="008000"/>
            </a:solidFill>
          </c:spPr>
          <c:invertIfNegative val="0"/>
          <c:cat>
            <c:strRef>
              <c:f>'OR C sheet'!$AB$86:$AF$86</c:f>
              <c:strCache>
                <c:ptCount val="5"/>
                <c:pt idx="0">
                  <c:v>NFS R</c:v>
                </c:pt>
                <c:pt idx="1">
                  <c:v>NFS T</c:v>
                </c:pt>
                <c:pt idx="2">
                  <c:v>All OR</c:v>
                </c:pt>
                <c:pt idx="3">
                  <c:v>Pvt NI</c:v>
                </c:pt>
                <c:pt idx="4">
                  <c:v>Pvt Ind</c:v>
                </c:pt>
              </c:strCache>
            </c:strRef>
          </c:cat>
          <c:val>
            <c:numRef>
              <c:f>'OR C sheet'!$AB$88:$AF$88</c:f>
              <c:numCache>
                <c:formatCode>0.00</c:formatCode>
                <c:ptCount val="5"/>
                <c:pt idx="0">
                  <c:v>0.395454545454545</c:v>
                </c:pt>
                <c:pt idx="1">
                  <c:v>0.24545454545454501</c:v>
                </c:pt>
                <c:pt idx="2">
                  <c:v>0.174545454545455</c:v>
                </c:pt>
                <c:pt idx="3">
                  <c:v>6.2727272727272701E-2</c:v>
                </c:pt>
                <c:pt idx="4">
                  <c:v>8.4545454545454493E-2</c:v>
                </c:pt>
              </c:numCache>
            </c:numRef>
          </c:val>
        </c:ser>
        <c:ser>
          <c:idx val="2"/>
          <c:order val="2"/>
          <c:tx>
            <c:strRef>
              <c:f>'OR C sheet'!$AA$89</c:f>
              <c:strCache>
                <c:ptCount val="1"/>
                <c:pt idx="0">
                  <c:v>Physical</c:v>
                </c:pt>
              </c:strCache>
            </c:strRef>
          </c:tx>
          <c:spPr>
            <a:pattFill prst="ltUpDiag">
              <a:fgClr>
                <a:prstClr val="black"/>
              </a:fgClr>
              <a:bgClr>
                <a:prstClr val="white"/>
              </a:bgClr>
            </a:pattFill>
          </c:spPr>
          <c:invertIfNegative val="0"/>
          <c:cat>
            <c:strRef>
              <c:f>'OR C sheet'!$AB$86:$AF$86</c:f>
              <c:strCache>
                <c:ptCount val="5"/>
                <c:pt idx="0">
                  <c:v>NFS R</c:v>
                </c:pt>
                <c:pt idx="1">
                  <c:v>NFS T</c:v>
                </c:pt>
                <c:pt idx="2">
                  <c:v>All OR</c:v>
                </c:pt>
                <c:pt idx="3">
                  <c:v>Pvt NI</c:v>
                </c:pt>
                <c:pt idx="4">
                  <c:v>Pvt Ind</c:v>
                </c:pt>
              </c:strCache>
            </c:strRef>
          </c:cat>
          <c:val>
            <c:numRef>
              <c:f>'OR C sheet'!$AB$89:$AF$89</c:f>
              <c:numCache>
                <c:formatCode>0.00</c:formatCode>
                <c:ptCount val="5"/>
                <c:pt idx="0">
                  <c:v>0.130909090909091</c:v>
                </c:pt>
                <c:pt idx="1">
                  <c:v>0.12545454545454501</c:v>
                </c:pt>
                <c:pt idx="2">
                  <c:v>0.163636363636364</c:v>
                </c:pt>
                <c:pt idx="3">
                  <c:v>0.15272727272727299</c:v>
                </c:pt>
                <c:pt idx="4">
                  <c:v>0.193636363636364</c:v>
                </c:pt>
              </c:numCache>
            </c:numRef>
          </c:val>
        </c:ser>
        <c:dLbls>
          <c:showLegendKey val="0"/>
          <c:showVal val="0"/>
          <c:showCatName val="0"/>
          <c:showSerName val="0"/>
          <c:showPercent val="0"/>
          <c:showBubbleSize val="0"/>
        </c:dLbls>
        <c:gapWidth val="150"/>
        <c:overlap val="100"/>
        <c:axId val="220038448"/>
        <c:axId val="220038840"/>
      </c:barChart>
      <c:catAx>
        <c:axId val="220038448"/>
        <c:scaling>
          <c:orientation val="minMax"/>
        </c:scaling>
        <c:delete val="0"/>
        <c:axPos val="b"/>
        <c:numFmt formatCode="General" sourceLinked="0"/>
        <c:majorTickMark val="out"/>
        <c:minorTickMark val="none"/>
        <c:tickLblPos val="nextTo"/>
        <c:crossAx val="220038840"/>
        <c:crosses val="autoZero"/>
        <c:auto val="1"/>
        <c:lblAlgn val="ctr"/>
        <c:lblOffset val="100"/>
        <c:noMultiLvlLbl val="0"/>
      </c:catAx>
      <c:valAx>
        <c:axId val="220038840"/>
        <c:scaling>
          <c:orientation val="minMax"/>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crossAx val="220038448"/>
        <c:crosses val="autoZero"/>
        <c:crossBetween val="between"/>
      </c:valAx>
    </c:plotArea>
    <c:legend>
      <c:legendPos val="b"/>
      <c:overlay val="0"/>
      <c:txPr>
        <a:bodyPr/>
        <a:lstStyle/>
        <a:p>
          <a:pPr>
            <a:defRPr sz="1400"/>
          </a:pPr>
          <a:endParaRPr lang="en-U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a:t>Mortality of Trees GT25"</a:t>
            </a:r>
          </a:p>
        </c:rich>
      </c:tx>
      <c:overlay val="0"/>
    </c:title>
    <c:autoTitleDeleted val="0"/>
    <c:plotArea>
      <c:layout/>
      <c:barChart>
        <c:barDir val="col"/>
        <c:grouping val="stacked"/>
        <c:varyColors val="0"/>
        <c:ser>
          <c:idx val="0"/>
          <c:order val="0"/>
          <c:tx>
            <c:strRef>
              <c:f>'OR C sheet'!$AA$70</c:f>
              <c:strCache>
                <c:ptCount val="1"/>
                <c:pt idx="0">
                  <c:v>Fire </c:v>
                </c:pt>
              </c:strCache>
            </c:strRef>
          </c:tx>
          <c:spPr>
            <a:solidFill>
              <a:srgbClr val="FF6600"/>
            </a:solidFill>
          </c:spPr>
          <c:invertIfNegative val="0"/>
          <c:cat>
            <c:strRef>
              <c:f>'OR C sheet'!$AB$69:$AF$69</c:f>
              <c:strCache>
                <c:ptCount val="5"/>
                <c:pt idx="0">
                  <c:v>NFS R</c:v>
                </c:pt>
                <c:pt idx="1">
                  <c:v>NFS T</c:v>
                </c:pt>
                <c:pt idx="2">
                  <c:v>All OR</c:v>
                </c:pt>
                <c:pt idx="3">
                  <c:v>Pvt NI</c:v>
                </c:pt>
                <c:pt idx="4">
                  <c:v>Pvt Ind</c:v>
                </c:pt>
              </c:strCache>
            </c:strRef>
          </c:cat>
          <c:val>
            <c:numRef>
              <c:f>'OR C sheet'!$AB$70:$AF$70</c:f>
              <c:numCache>
                <c:formatCode>0.00</c:formatCode>
                <c:ptCount val="5"/>
                <c:pt idx="0">
                  <c:v>0.11454545454545501</c:v>
                </c:pt>
                <c:pt idx="1">
                  <c:v>7.3636363636363597E-2</c:v>
                </c:pt>
                <c:pt idx="2">
                  <c:v>4.0909090909090902E-2</c:v>
                </c:pt>
                <c:pt idx="3">
                  <c:v>0</c:v>
                </c:pt>
                <c:pt idx="4">
                  <c:v>1.09090909090909E-2</c:v>
                </c:pt>
              </c:numCache>
            </c:numRef>
          </c:val>
        </c:ser>
        <c:ser>
          <c:idx val="1"/>
          <c:order val="1"/>
          <c:tx>
            <c:strRef>
              <c:f>'OR C sheet'!$AA$71</c:f>
              <c:strCache>
                <c:ptCount val="1"/>
                <c:pt idx="0">
                  <c:v>Insect,Disease,Unk</c:v>
                </c:pt>
              </c:strCache>
            </c:strRef>
          </c:tx>
          <c:spPr>
            <a:solidFill>
              <a:srgbClr val="008000"/>
            </a:solidFill>
          </c:spPr>
          <c:invertIfNegative val="0"/>
          <c:cat>
            <c:strRef>
              <c:f>'OR C sheet'!$AB$69:$AF$69</c:f>
              <c:strCache>
                <c:ptCount val="5"/>
                <c:pt idx="0">
                  <c:v>NFS R</c:v>
                </c:pt>
                <c:pt idx="1">
                  <c:v>NFS T</c:v>
                </c:pt>
                <c:pt idx="2">
                  <c:v>All OR</c:v>
                </c:pt>
                <c:pt idx="3">
                  <c:v>Pvt NI</c:v>
                </c:pt>
                <c:pt idx="4">
                  <c:v>Pvt Ind</c:v>
                </c:pt>
              </c:strCache>
            </c:strRef>
          </c:cat>
          <c:val>
            <c:numRef>
              <c:f>'OR C sheet'!$AB$71:$AF$71</c:f>
              <c:numCache>
                <c:formatCode>0.00</c:formatCode>
                <c:ptCount val="5"/>
                <c:pt idx="0">
                  <c:v>0.160909090909091</c:v>
                </c:pt>
                <c:pt idx="1">
                  <c:v>0.11454545454545501</c:v>
                </c:pt>
                <c:pt idx="2">
                  <c:v>6.5454545454545404E-2</c:v>
                </c:pt>
                <c:pt idx="3">
                  <c:v>0</c:v>
                </c:pt>
                <c:pt idx="4">
                  <c:v>2.7272727272727301E-3</c:v>
                </c:pt>
              </c:numCache>
            </c:numRef>
          </c:val>
        </c:ser>
        <c:ser>
          <c:idx val="2"/>
          <c:order val="2"/>
          <c:tx>
            <c:strRef>
              <c:f>'OR C sheet'!$AA$72</c:f>
              <c:strCache>
                <c:ptCount val="1"/>
                <c:pt idx="0">
                  <c:v>Physical</c:v>
                </c:pt>
              </c:strCache>
            </c:strRef>
          </c:tx>
          <c:spPr>
            <a:pattFill prst="ltUpDiag">
              <a:fgClr>
                <a:prstClr val="black"/>
              </a:fgClr>
              <a:bgClr>
                <a:prstClr val="white"/>
              </a:bgClr>
            </a:pattFill>
          </c:spPr>
          <c:invertIfNegative val="0"/>
          <c:cat>
            <c:strRef>
              <c:f>'OR C sheet'!$AB$69:$AF$69</c:f>
              <c:strCache>
                <c:ptCount val="5"/>
                <c:pt idx="0">
                  <c:v>NFS R</c:v>
                </c:pt>
                <c:pt idx="1">
                  <c:v>NFS T</c:v>
                </c:pt>
                <c:pt idx="2">
                  <c:v>All OR</c:v>
                </c:pt>
                <c:pt idx="3">
                  <c:v>Pvt NI</c:v>
                </c:pt>
                <c:pt idx="4">
                  <c:v>Pvt Ind</c:v>
                </c:pt>
              </c:strCache>
            </c:strRef>
          </c:cat>
          <c:val>
            <c:numRef>
              <c:f>'OR C sheet'!$AB$72:$AF$72</c:f>
              <c:numCache>
                <c:formatCode>0.00</c:formatCode>
                <c:ptCount val="5"/>
                <c:pt idx="0">
                  <c:v>7.9090909090909101E-2</c:v>
                </c:pt>
                <c:pt idx="1">
                  <c:v>6.2727272727272701E-2</c:v>
                </c:pt>
                <c:pt idx="2">
                  <c:v>4.9090909090909102E-2</c:v>
                </c:pt>
                <c:pt idx="3">
                  <c:v>1.09090909090909E-2</c:v>
                </c:pt>
                <c:pt idx="4">
                  <c:v>1.63636363636364E-2</c:v>
                </c:pt>
              </c:numCache>
            </c:numRef>
          </c:val>
        </c:ser>
        <c:dLbls>
          <c:showLegendKey val="0"/>
          <c:showVal val="0"/>
          <c:showCatName val="0"/>
          <c:showSerName val="0"/>
          <c:showPercent val="0"/>
          <c:showBubbleSize val="0"/>
        </c:dLbls>
        <c:gapWidth val="150"/>
        <c:overlap val="100"/>
        <c:axId val="220039624"/>
        <c:axId val="220040016"/>
      </c:barChart>
      <c:catAx>
        <c:axId val="220039624"/>
        <c:scaling>
          <c:orientation val="minMax"/>
        </c:scaling>
        <c:delete val="0"/>
        <c:axPos val="b"/>
        <c:numFmt formatCode="General" sourceLinked="0"/>
        <c:majorTickMark val="out"/>
        <c:minorTickMark val="none"/>
        <c:tickLblPos val="nextTo"/>
        <c:crossAx val="220040016"/>
        <c:crosses val="autoZero"/>
        <c:auto val="1"/>
        <c:lblAlgn val="ctr"/>
        <c:lblOffset val="100"/>
        <c:noMultiLvlLbl val="0"/>
      </c:catAx>
      <c:valAx>
        <c:axId val="220040016"/>
        <c:scaling>
          <c:orientation val="minMax"/>
          <c:max val="0.8"/>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crossAx val="2200396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California - Net Change, Removals and Mortality of All Trees</a:t>
            </a:r>
          </a:p>
        </c:rich>
      </c:tx>
      <c:overlay val="0"/>
    </c:title>
    <c:autoTitleDeleted val="0"/>
    <c:plotArea>
      <c:layout/>
      <c:barChart>
        <c:barDir val="col"/>
        <c:grouping val="stacked"/>
        <c:varyColors val="0"/>
        <c:ser>
          <c:idx val="0"/>
          <c:order val="0"/>
          <c:tx>
            <c:strRef>
              <c:f>'CA C sheet'!$AA$40:$AB$40</c:f>
              <c:strCache>
                <c:ptCount val="1"/>
                <c:pt idx="0">
                  <c:v>Net Change</c:v>
                </c:pt>
              </c:strCache>
            </c:strRef>
          </c:tx>
          <c:invertIfNegative val="0"/>
          <c:cat>
            <c:strRef>
              <c:f>'CA C sheet'!$AC$39:$AH$39</c:f>
              <c:strCache>
                <c:ptCount val="5"/>
                <c:pt idx="0">
                  <c:v>NFS R</c:v>
                </c:pt>
                <c:pt idx="1">
                  <c:v>NFS T</c:v>
                </c:pt>
                <c:pt idx="2">
                  <c:v>All CA</c:v>
                </c:pt>
                <c:pt idx="3">
                  <c:v>Pvt NI</c:v>
                </c:pt>
                <c:pt idx="4">
                  <c:v>Pvt Ind</c:v>
                </c:pt>
              </c:strCache>
            </c:strRef>
          </c:cat>
          <c:val>
            <c:numRef>
              <c:f>'CA C sheet'!$AC$40:$AH$40</c:f>
              <c:numCache>
                <c:formatCode>0.00</c:formatCode>
                <c:ptCount val="5"/>
                <c:pt idx="0">
                  <c:v>-0.160909090909091</c:v>
                </c:pt>
                <c:pt idx="1">
                  <c:v>0.602727272727273</c:v>
                </c:pt>
                <c:pt idx="2">
                  <c:v>0.50181818181818205</c:v>
                </c:pt>
                <c:pt idx="3">
                  <c:v>0.777272727272727</c:v>
                </c:pt>
                <c:pt idx="4">
                  <c:v>0.56181818181818199</c:v>
                </c:pt>
              </c:numCache>
            </c:numRef>
          </c:val>
        </c:ser>
        <c:ser>
          <c:idx val="1"/>
          <c:order val="1"/>
          <c:tx>
            <c:strRef>
              <c:f>'CA C sheet'!$AA$41:$AB$41</c:f>
              <c:strCache>
                <c:ptCount val="1"/>
                <c:pt idx="0">
                  <c:v>Removals</c:v>
                </c:pt>
              </c:strCache>
            </c:strRef>
          </c:tx>
          <c:spPr>
            <a:pattFill prst="dkUpDiag">
              <a:fgClr>
                <a:prstClr val="black"/>
              </a:fgClr>
              <a:bgClr>
                <a:prstClr val="white"/>
              </a:bgClr>
            </a:pattFill>
          </c:spPr>
          <c:invertIfNegative val="0"/>
          <c:cat>
            <c:strRef>
              <c:f>'CA C sheet'!$AC$39:$AH$39</c:f>
              <c:strCache>
                <c:ptCount val="5"/>
                <c:pt idx="0">
                  <c:v>NFS R</c:v>
                </c:pt>
                <c:pt idx="1">
                  <c:v>NFS T</c:v>
                </c:pt>
                <c:pt idx="2">
                  <c:v>All CA</c:v>
                </c:pt>
                <c:pt idx="3">
                  <c:v>Pvt NI</c:v>
                </c:pt>
                <c:pt idx="4">
                  <c:v>Pvt Ind</c:v>
                </c:pt>
              </c:strCache>
            </c:strRef>
          </c:cat>
          <c:val>
            <c:numRef>
              <c:f>'CA C sheet'!$AC$41:$AH$41</c:f>
              <c:numCache>
                <c:formatCode>0.00</c:formatCode>
                <c:ptCount val="5"/>
                <c:pt idx="0">
                  <c:v>2.4545454545454499E-2</c:v>
                </c:pt>
                <c:pt idx="1">
                  <c:v>0.109090909090909</c:v>
                </c:pt>
                <c:pt idx="2">
                  <c:v>0.31909090909090898</c:v>
                </c:pt>
                <c:pt idx="3">
                  <c:v>0.190909090909091</c:v>
                </c:pt>
                <c:pt idx="4">
                  <c:v>1.232727272727272</c:v>
                </c:pt>
              </c:numCache>
            </c:numRef>
          </c:val>
        </c:ser>
        <c:ser>
          <c:idx val="2"/>
          <c:order val="2"/>
          <c:tx>
            <c:strRef>
              <c:f>'CA C sheet'!$AA$42:$AB$42</c:f>
              <c:strCache>
                <c:ptCount val="1"/>
                <c:pt idx="0">
                  <c:v>Mortality</c:v>
                </c:pt>
              </c:strCache>
            </c:strRef>
          </c:tx>
          <c:spPr>
            <a:solidFill>
              <a:srgbClr val="FF6600"/>
            </a:solidFill>
          </c:spPr>
          <c:invertIfNegative val="0"/>
          <c:cat>
            <c:strRef>
              <c:f>'CA C sheet'!$AC$39:$AH$39</c:f>
              <c:strCache>
                <c:ptCount val="5"/>
                <c:pt idx="0">
                  <c:v>NFS R</c:v>
                </c:pt>
                <c:pt idx="1">
                  <c:v>NFS T</c:v>
                </c:pt>
                <c:pt idx="2">
                  <c:v>All CA</c:v>
                </c:pt>
                <c:pt idx="3">
                  <c:v>Pvt NI</c:v>
                </c:pt>
                <c:pt idx="4">
                  <c:v>Pvt Ind</c:v>
                </c:pt>
              </c:strCache>
            </c:strRef>
          </c:cat>
          <c:val>
            <c:numRef>
              <c:f>'CA C sheet'!$AC$42:$AH$42</c:f>
              <c:numCache>
                <c:formatCode>0.00</c:formatCode>
                <c:ptCount val="5"/>
                <c:pt idx="0">
                  <c:v>1.3063636363636359</c:v>
                </c:pt>
                <c:pt idx="1">
                  <c:v>1.142727272727273</c:v>
                </c:pt>
                <c:pt idx="2">
                  <c:v>0.77181818181818196</c:v>
                </c:pt>
                <c:pt idx="3">
                  <c:v>0.395454545454545</c:v>
                </c:pt>
                <c:pt idx="4">
                  <c:v>0.44727272727272699</c:v>
                </c:pt>
              </c:numCache>
            </c:numRef>
          </c:val>
        </c:ser>
        <c:dLbls>
          <c:showLegendKey val="0"/>
          <c:showVal val="0"/>
          <c:showCatName val="0"/>
          <c:showSerName val="0"/>
          <c:showPercent val="0"/>
          <c:showBubbleSize val="0"/>
        </c:dLbls>
        <c:gapWidth val="150"/>
        <c:overlap val="100"/>
        <c:axId val="172665928"/>
        <c:axId val="172666312"/>
      </c:barChart>
      <c:catAx>
        <c:axId val="172665928"/>
        <c:scaling>
          <c:orientation val="minMax"/>
        </c:scaling>
        <c:delete val="0"/>
        <c:axPos val="b"/>
        <c:numFmt formatCode="General" sourceLinked="0"/>
        <c:majorTickMark val="out"/>
        <c:minorTickMark val="none"/>
        <c:tickLblPos val="nextTo"/>
        <c:crossAx val="172666312"/>
        <c:crosses val="autoZero"/>
        <c:auto val="1"/>
        <c:lblAlgn val="ctr"/>
        <c:lblOffset val="100"/>
        <c:noMultiLvlLbl val="0"/>
      </c:catAx>
      <c:valAx>
        <c:axId val="172666312"/>
        <c:scaling>
          <c:orientation val="minMax"/>
          <c:max val="3"/>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crossAx val="172665928"/>
        <c:crosses val="autoZero"/>
        <c:crossBetween val="between"/>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a:t>GRM of</a:t>
            </a:r>
            <a:r>
              <a:rPr lang="en-US" sz="1400" baseline="0"/>
              <a:t> All Trees</a:t>
            </a:r>
            <a:endParaRPr lang="en-US" sz="1400"/>
          </a:p>
        </c:rich>
      </c:tx>
      <c:overlay val="0"/>
    </c:title>
    <c:autoTitleDeleted val="0"/>
    <c:plotArea>
      <c:layout/>
      <c:barChart>
        <c:barDir val="col"/>
        <c:grouping val="stacked"/>
        <c:varyColors val="0"/>
        <c:ser>
          <c:idx val="0"/>
          <c:order val="0"/>
          <c:tx>
            <c:strRef>
              <c:f>'OR C sheet'!$AA$40</c:f>
              <c:strCache>
                <c:ptCount val="1"/>
                <c:pt idx="0">
                  <c:v>Net Change</c:v>
                </c:pt>
              </c:strCache>
            </c:strRef>
          </c:tx>
          <c:invertIfNegative val="0"/>
          <c:cat>
            <c:strRef>
              <c:f>'OR C sheet'!$AB$39:$AF$39</c:f>
              <c:strCache>
                <c:ptCount val="5"/>
                <c:pt idx="0">
                  <c:v>NFS R</c:v>
                </c:pt>
                <c:pt idx="1">
                  <c:v>NFS T</c:v>
                </c:pt>
                <c:pt idx="2">
                  <c:v>All OR</c:v>
                </c:pt>
                <c:pt idx="3">
                  <c:v>Pvt NI</c:v>
                </c:pt>
                <c:pt idx="4">
                  <c:v>Pvt Ind</c:v>
                </c:pt>
              </c:strCache>
            </c:strRef>
          </c:cat>
          <c:val>
            <c:numRef>
              <c:f>'OR C sheet'!$AB$40:$AF$40</c:f>
              <c:numCache>
                <c:formatCode>0.00</c:formatCode>
                <c:ptCount val="5"/>
                <c:pt idx="0">
                  <c:v>0.280909090909091</c:v>
                </c:pt>
                <c:pt idx="1">
                  <c:v>0.91363636363636402</c:v>
                </c:pt>
                <c:pt idx="2">
                  <c:v>0.71181818181818202</c:v>
                </c:pt>
                <c:pt idx="3">
                  <c:v>0.79909090909090896</c:v>
                </c:pt>
                <c:pt idx="4">
                  <c:v>7.6363636363636397E-2</c:v>
                </c:pt>
              </c:numCache>
            </c:numRef>
          </c:val>
        </c:ser>
        <c:ser>
          <c:idx val="1"/>
          <c:order val="1"/>
          <c:tx>
            <c:strRef>
              <c:f>'OR C sheet'!$AA$41</c:f>
              <c:strCache>
                <c:ptCount val="1"/>
                <c:pt idx="0">
                  <c:v>Removals</c:v>
                </c:pt>
              </c:strCache>
            </c:strRef>
          </c:tx>
          <c:spPr>
            <a:pattFill prst="dkUpDiag">
              <a:fgClr>
                <a:prstClr val="black"/>
              </a:fgClr>
              <a:bgClr>
                <a:prstClr val="white"/>
              </a:bgClr>
            </a:pattFill>
          </c:spPr>
          <c:invertIfNegative val="0"/>
          <c:cat>
            <c:strRef>
              <c:f>'OR C sheet'!$AB$39:$AF$39</c:f>
              <c:strCache>
                <c:ptCount val="5"/>
                <c:pt idx="0">
                  <c:v>NFS R</c:v>
                </c:pt>
                <c:pt idx="1">
                  <c:v>NFS T</c:v>
                </c:pt>
                <c:pt idx="2">
                  <c:v>All OR</c:v>
                </c:pt>
                <c:pt idx="3">
                  <c:v>Pvt NI</c:v>
                </c:pt>
                <c:pt idx="4">
                  <c:v>Pvt Ind</c:v>
                </c:pt>
              </c:strCache>
            </c:strRef>
          </c:cat>
          <c:val>
            <c:numRef>
              <c:f>'OR C sheet'!$AB$41:$AF$41</c:f>
              <c:numCache>
                <c:formatCode>0.00</c:formatCode>
                <c:ptCount val="5"/>
                <c:pt idx="0">
                  <c:v>8.1818181818181807E-3</c:v>
                </c:pt>
                <c:pt idx="1">
                  <c:v>0.20181818181818201</c:v>
                </c:pt>
                <c:pt idx="2">
                  <c:v>0.82909090909090899</c:v>
                </c:pt>
                <c:pt idx="3">
                  <c:v>0.924545454545455</c:v>
                </c:pt>
                <c:pt idx="4">
                  <c:v>2.2063636363636361</c:v>
                </c:pt>
              </c:numCache>
            </c:numRef>
          </c:val>
        </c:ser>
        <c:ser>
          <c:idx val="2"/>
          <c:order val="2"/>
          <c:tx>
            <c:strRef>
              <c:f>'OR C sheet'!$AA$42</c:f>
              <c:strCache>
                <c:ptCount val="1"/>
                <c:pt idx="0">
                  <c:v>Mortality</c:v>
                </c:pt>
              </c:strCache>
            </c:strRef>
          </c:tx>
          <c:spPr>
            <a:solidFill>
              <a:srgbClr val="FF6600"/>
            </a:solidFill>
          </c:spPr>
          <c:invertIfNegative val="0"/>
          <c:cat>
            <c:strRef>
              <c:f>'OR C sheet'!$AB$39:$AF$39</c:f>
              <c:strCache>
                <c:ptCount val="5"/>
                <c:pt idx="0">
                  <c:v>NFS R</c:v>
                </c:pt>
                <c:pt idx="1">
                  <c:v>NFS T</c:v>
                </c:pt>
                <c:pt idx="2">
                  <c:v>All OR</c:v>
                </c:pt>
                <c:pt idx="3">
                  <c:v>Pvt NI</c:v>
                </c:pt>
                <c:pt idx="4">
                  <c:v>Pvt Ind</c:v>
                </c:pt>
              </c:strCache>
            </c:strRef>
          </c:cat>
          <c:val>
            <c:numRef>
              <c:f>'OR C sheet'!$AB$42:$AF$42</c:f>
              <c:numCache>
                <c:formatCode>0.00</c:formatCode>
                <c:ptCount val="5"/>
                <c:pt idx="0">
                  <c:v>1.2654545454545449</c:v>
                </c:pt>
                <c:pt idx="1">
                  <c:v>0.722727272727273</c:v>
                </c:pt>
                <c:pt idx="2">
                  <c:v>0.575454545454545</c:v>
                </c:pt>
                <c:pt idx="3">
                  <c:v>0.234545454545455</c:v>
                </c:pt>
                <c:pt idx="4">
                  <c:v>0.33545454545454501</c:v>
                </c:pt>
              </c:numCache>
            </c:numRef>
          </c:val>
        </c:ser>
        <c:dLbls>
          <c:showLegendKey val="0"/>
          <c:showVal val="0"/>
          <c:showCatName val="0"/>
          <c:showSerName val="0"/>
          <c:showPercent val="0"/>
          <c:showBubbleSize val="0"/>
        </c:dLbls>
        <c:gapWidth val="150"/>
        <c:overlap val="100"/>
        <c:axId val="172743304"/>
        <c:axId val="172743688"/>
      </c:barChart>
      <c:catAx>
        <c:axId val="172743304"/>
        <c:scaling>
          <c:orientation val="minMax"/>
        </c:scaling>
        <c:delete val="0"/>
        <c:axPos val="b"/>
        <c:numFmt formatCode="General" sourceLinked="0"/>
        <c:majorTickMark val="out"/>
        <c:minorTickMark val="none"/>
        <c:tickLblPos val="nextTo"/>
        <c:crossAx val="172743688"/>
        <c:crosses val="autoZero"/>
        <c:auto val="1"/>
        <c:lblAlgn val="ctr"/>
        <c:lblOffset val="100"/>
        <c:noMultiLvlLbl val="0"/>
      </c:catAx>
      <c:valAx>
        <c:axId val="172743688"/>
        <c:scaling>
          <c:orientation val="minMax"/>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crossAx val="172743304"/>
        <c:crosses val="autoZero"/>
        <c:crossBetween val="between"/>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a:t>GRM of Trees LT25" at Time1</a:t>
            </a:r>
          </a:p>
        </c:rich>
      </c:tx>
      <c:overlay val="0"/>
    </c:title>
    <c:autoTitleDeleted val="0"/>
    <c:plotArea>
      <c:layout/>
      <c:barChart>
        <c:barDir val="col"/>
        <c:grouping val="stacked"/>
        <c:varyColors val="0"/>
        <c:ser>
          <c:idx val="0"/>
          <c:order val="0"/>
          <c:tx>
            <c:strRef>
              <c:f>'OR C sheet'!$AA$78</c:f>
              <c:strCache>
                <c:ptCount val="1"/>
                <c:pt idx="0">
                  <c:v>Net Change</c:v>
                </c:pt>
              </c:strCache>
            </c:strRef>
          </c:tx>
          <c:invertIfNegative val="0"/>
          <c:cat>
            <c:strRef>
              <c:f>'OR C sheet'!$AB$77:$AF$77</c:f>
              <c:strCache>
                <c:ptCount val="5"/>
                <c:pt idx="0">
                  <c:v>NFS R</c:v>
                </c:pt>
                <c:pt idx="1">
                  <c:v>NFS T</c:v>
                </c:pt>
                <c:pt idx="2">
                  <c:v>All OR</c:v>
                </c:pt>
                <c:pt idx="3">
                  <c:v>Pvt NI</c:v>
                </c:pt>
                <c:pt idx="4">
                  <c:v>Pvt Ind</c:v>
                </c:pt>
              </c:strCache>
            </c:strRef>
          </c:cat>
          <c:val>
            <c:numRef>
              <c:f>'OR C sheet'!$AB$78:$AF$78</c:f>
              <c:numCache>
                <c:formatCode>0.00</c:formatCode>
                <c:ptCount val="5"/>
                <c:pt idx="0">
                  <c:v>0.24</c:v>
                </c:pt>
                <c:pt idx="1">
                  <c:v>0.78272727272727305</c:v>
                </c:pt>
                <c:pt idx="2">
                  <c:v>0.63</c:v>
                </c:pt>
                <c:pt idx="3">
                  <c:v>0.68181818181818199</c:v>
                </c:pt>
                <c:pt idx="4">
                  <c:v>0.23181818181818201</c:v>
                </c:pt>
              </c:numCache>
            </c:numRef>
          </c:val>
        </c:ser>
        <c:ser>
          <c:idx val="1"/>
          <c:order val="1"/>
          <c:tx>
            <c:strRef>
              <c:f>'OR C sheet'!$AA$79</c:f>
              <c:strCache>
                <c:ptCount val="1"/>
                <c:pt idx="0">
                  <c:v>Removals</c:v>
                </c:pt>
              </c:strCache>
            </c:strRef>
          </c:tx>
          <c:spPr>
            <a:pattFill prst="dkUpDiag">
              <a:fgClr>
                <a:prstClr val="black"/>
              </a:fgClr>
              <a:bgClr>
                <a:prstClr val="white"/>
              </a:bgClr>
            </a:pattFill>
          </c:spPr>
          <c:invertIfNegative val="0"/>
          <c:cat>
            <c:strRef>
              <c:f>'OR C sheet'!$AB$77:$AF$77</c:f>
              <c:strCache>
                <c:ptCount val="5"/>
                <c:pt idx="0">
                  <c:v>NFS R</c:v>
                </c:pt>
                <c:pt idx="1">
                  <c:v>NFS T</c:v>
                </c:pt>
                <c:pt idx="2">
                  <c:v>All OR</c:v>
                </c:pt>
                <c:pt idx="3">
                  <c:v>Pvt NI</c:v>
                </c:pt>
                <c:pt idx="4">
                  <c:v>Pvt Ind</c:v>
                </c:pt>
              </c:strCache>
            </c:strRef>
          </c:cat>
          <c:val>
            <c:numRef>
              <c:f>'OR C sheet'!$AB$79:$AF$79</c:f>
              <c:numCache>
                <c:formatCode>0.00</c:formatCode>
                <c:ptCount val="5"/>
                <c:pt idx="0">
                  <c:v>5.4545454545454498E-3</c:v>
                </c:pt>
                <c:pt idx="1">
                  <c:v>0.18818181818181801</c:v>
                </c:pt>
                <c:pt idx="2">
                  <c:v>0.72545454545454502</c:v>
                </c:pt>
                <c:pt idx="3">
                  <c:v>0.79636363636363605</c:v>
                </c:pt>
                <c:pt idx="4">
                  <c:v>1.9118181818181821</c:v>
                </c:pt>
              </c:numCache>
            </c:numRef>
          </c:val>
        </c:ser>
        <c:ser>
          <c:idx val="2"/>
          <c:order val="2"/>
          <c:tx>
            <c:strRef>
              <c:f>'OR C sheet'!$AA$80</c:f>
              <c:strCache>
                <c:ptCount val="1"/>
                <c:pt idx="0">
                  <c:v>Mortality</c:v>
                </c:pt>
              </c:strCache>
            </c:strRef>
          </c:tx>
          <c:spPr>
            <a:solidFill>
              <a:srgbClr val="FF6600"/>
            </a:solidFill>
          </c:spPr>
          <c:invertIfNegative val="0"/>
          <c:cat>
            <c:strRef>
              <c:f>'OR C sheet'!$AB$77:$AF$77</c:f>
              <c:strCache>
                <c:ptCount val="5"/>
                <c:pt idx="0">
                  <c:v>NFS R</c:v>
                </c:pt>
                <c:pt idx="1">
                  <c:v>NFS T</c:v>
                </c:pt>
                <c:pt idx="2">
                  <c:v>All OR</c:v>
                </c:pt>
                <c:pt idx="3">
                  <c:v>Pvt NI</c:v>
                </c:pt>
                <c:pt idx="4">
                  <c:v>Pvt Ind</c:v>
                </c:pt>
              </c:strCache>
            </c:strRef>
          </c:cat>
          <c:val>
            <c:numRef>
              <c:f>'OR C sheet'!$AB$80:$AF$80</c:f>
              <c:numCache>
                <c:formatCode>0.00</c:formatCode>
                <c:ptCount val="5"/>
                <c:pt idx="0">
                  <c:v>0.91363636363636302</c:v>
                </c:pt>
                <c:pt idx="1">
                  <c:v>0.47454545454545399</c:v>
                </c:pt>
                <c:pt idx="2">
                  <c:v>0.42272727272727301</c:v>
                </c:pt>
                <c:pt idx="3">
                  <c:v>0.22363636363636399</c:v>
                </c:pt>
                <c:pt idx="4">
                  <c:v>0.30545454545454498</c:v>
                </c:pt>
              </c:numCache>
            </c:numRef>
          </c:val>
        </c:ser>
        <c:dLbls>
          <c:showLegendKey val="0"/>
          <c:showVal val="0"/>
          <c:showCatName val="0"/>
          <c:showSerName val="0"/>
          <c:showPercent val="0"/>
          <c:showBubbleSize val="0"/>
        </c:dLbls>
        <c:gapWidth val="150"/>
        <c:overlap val="100"/>
        <c:axId val="172725392"/>
        <c:axId val="169339040"/>
      </c:barChart>
      <c:catAx>
        <c:axId val="172725392"/>
        <c:scaling>
          <c:orientation val="minMax"/>
        </c:scaling>
        <c:delete val="0"/>
        <c:axPos val="b"/>
        <c:numFmt formatCode="General" sourceLinked="0"/>
        <c:majorTickMark val="out"/>
        <c:minorTickMark val="none"/>
        <c:tickLblPos val="nextTo"/>
        <c:crossAx val="169339040"/>
        <c:crosses val="autoZero"/>
        <c:auto val="1"/>
        <c:lblAlgn val="ctr"/>
        <c:lblOffset val="100"/>
        <c:noMultiLvlLbl val="0"/>
      </c:catAx>
      <c:valAx>
        <c:axId val="169339040"/>
        <c:scaling>
          <c:orientation val="minMax"/>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crossAx val="172725392"/>
        <c:crosses val="autoZero"/>
        <c:crossBetween val="between"/>
      </c:valAx>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a:t>GRM of All Trees</a:t>
            </a:r>
          </a:p>
        </c:rich>
      </c:tx>
      <c:overlay val="0"/>
    </c:title>
    <c:autoTitleDeleted val="0"/>
    <c:plotArea>
      <c:layout/>
      <c:barChart>
        <c:barDir val="col"/>
        <c:grouping val="stacked"/>
        <c:varyColors val="0"/>
        <c:ser>
          <c:idx val="0"/>
          <c:order val="0"/>
          <c:tx>
            <c:strRef>
              <c:f>'CA C sheet'!$AA$40:$AB$40</c:f>
              <c:strCache>
                <c:ptCount val="1"/>
                <c:pt idx="0">
                  <c:v>Net Change</c:v>
                </c:pt>
              </c:strCache>
            </c:strRef>
          </c:tx>
          <c:invertIfNegative val="0"/>
          <c:cat>
            <c:strRef>
              <c:f>'CA C sheet'!$AC$39:$AH$39</c:f>
              <c:strCache>
                <c:ptCount val="5"/>
                <c:pt idx="0">
                  <c:v>NFS R</c:v>
                </c:pt>
                <c:pt idx="1">
                  <c:v>NFS T</c:v>
                </c:pt>
                <c:pt idx="2">
                  <c:v>All CA</c:v>
                </c:pt>
                <c:pt idx="3">
                  <c:v>Pvt NI</c:v>
                </c:pt>
                <c:pt idx="4">
                  <c:v>Pvt Ind</c:v>
                </c:pt>
              </c:strCache>
            </c:strRef>
          </c:cat>
          <c:val>
            <c:numRef>
              <c:f>'CA C sheet'!$AC$40:$AH$40</c:f>
              <c:numCache>
                <c:formatCode>0.00</c:formatCode>
                <c:ptCount val="5"/>
                <c:pt idx="0">
                  <c:v>-0.160909090909091</c:v>
                </c:pt>
                <c:pt idx="1">
                  <c:v>0.602727272727273</c:v>
                </c:pt>
                <c:pt idx="2">
                  <c:v>0.50181818181818205</c:v>
                </c:pt>
                <c:pt idx="3">
                  <c:v>0.777272727272727</c:v>
                </c:pt>
                <c:pt idx="4">
                  <c:v>0.56181818181818199</c:v>
                </c:pt>
              </c:numCache>
            </c:numRef>
          </c:val>
        </c:ser>
        <c:ser>
          <c:idx val="1"/>
          <c:order val="1"/>
          <c:tx>
            <c:strRef>
              <c:f>'CA C sheet'!$AA$41:$AB$41</c:f>
              <c:strCache>
                <c:ptCount val="1"/>
                <c:pt idx="0">
                  <c:v>Removals</c:v>
                </c:pt>
              </c:strCache>
            </c:strRef>
          </c:tx>
          <c:spPr>
            <a:pattFill prst="dkUpDiag">
              <a:fgClr>
                <a:prstClr val="black"/>
              </a:fgClr>
              <a:bgClr>
                <a:prstClr val="white"/>
              </a:bgClr>
            </a:pattFill>
          </c:spPr>
          <c:invertIfNegative val="0"/>
          <c:cat>
            <c:strRef>
              <c:f>'CA C sheet'!$AC$39:$AH$39</c:f>
              <c:strCache>
                <c:ptCount val="5"/>
                <c:pt idx="0">
                  <c:v>NFS R</c:v>
                </c:pt>
                <c:pt idx="1">
                  <c:v>NFS T</c:v>
                </c:pt>
                <c:pt idx="2">
                  <c:v>All CA</c:v>
                </c:pt>
                <c:pt idx="3">
                  <c:v>Pvt NI</c:v>
                </c:pt>
                <c:pt idx="4">
                  <c:v>Pvt Ind</c:v>
                </c:pt>
              </c:strCache>
            </c:strRef>
          </c:cat>
          <c:val>
            <c:numRef>
              <c:f>'CA C sheet'!$AC$41:$AH$41</c:f>
              <c:numCache>
                <c:formatCode>0.00</c:formatCode>
                <c:ptCount val="5"/>
                <c:pt idx="0">
                  <c:v>2.4545454545454499E-2</c:v>
                </c:pt>
                <c:pt idx="1">
                  <c:v>0.109090909090909</c:v>
                </c:pt>
                <c:pt idx="2">
                  <c:v>0.31909090909090898</c:v>
                </c:pt>
                <c:pt idx="3">
                  <c:v>0.190909090909091</c:v>
                </c:pt>
                <c:pt idx="4">
                  <c:v>1.232727272727272</c:v>
                </c:pt>
              </c:numCache>
            </c:numRef>
          </c:val>
        </c:ser>
        <c:ser>
          <c:idx val="2"/>
          <c:order val="2"/>
          <c:tx>
            <c:strRef>
              <c:f>'CA C sheet'!$AA$42:$AB$42</c:f>
              <c:strCache>
                <c:ptCount val="1"/>
                <c:pt idx="0">
                  <c:v>Mortality</c:v>
                </c:pt>
              </c:strCache>
            </c:strRef>
          </c:tx>
          <c:spPr>
            <a:solidFill>
              <a:srgbClr val="FF6600"/>
            </a:solidFill>
          </c:spPr>
          <c:invertIfNegative val="0"/>
          <c:cat>
            <c:strRef>
              <c:f>'CA C sheet'!$AC$39:$AH$39</c:f>
              <c:strCache>
                <c:ptCount val="5"/>
                <c:pt idx="0">
                  <c:v>NFS R</c:v>
                </c:pt>
                <c:pt idx="1">
                  <c:v>NFS T</c:v>
                </c:pt>
                <c:pt idx="2">
                  <c:v>All CA</c:v>
                </c:pt>
                <c:pt idx="3">
                  <c:v>Pvt NI</c:v>
                </c:pt>
                <c:pt idx="4">
                  <c:v>Pvt Ind</c:v>
                </c:pt>
              </c:strCache>
            </c:strRef>
          </c:cat>
          <c:val>
            <c:numRef>
              <c:f>'CA C sheet'!$AC$42:$AH$42</c:f>
              <c:numCache>
                <c:formatCode>0.00</c:formatCode>
                <c:ptCount val="5"/>
                <c:pt idx="0">
                  <c:v>1.3063636363636359</c:v>
                </c:pt>
                <c:pt idx="1">
                  <c:v>1.142727272727273</c:v>
                </c:pt>
                <c:pt idx="2">
                  <c:v>0.77181818181818196</c:v>
                </c:pt>
                <c:pt idx="3">
                  <c:v>0.395454545454545</c:v>
                </c:pt>
                <c:pt idx="4">
                  <c:v>0.44727272727272699</c:v>
                </c:pt>
              </c:numCache>
            </c:numRef>
          </c:val>
        </c:ser>
        <c:dLbls>
          <c:showLegendKey val="0"/>
          <c:showVal val="0"/>
          <c:showCatName val="0"/>
          <c:showSerName val="0"/>
          <c:showPercent val="0"/>
          <c:showBubbleSize val="0"/>
        </c:dLbls>
        <c:gapWidth val="150"/>
        <c:overlap val="100"/>
        <c:axId val="130668096"/>
        <c:axId val="130668488"/>
      </c:barChart>
      <c:catAx>
        <c:axId val="130668096"/>
        <c:scaling>
          <c:orientation val="minMax"/>
        </c:scaling>
        <c:delete val="0"/>
        <c:axPos val="b"/>
        <c:numFmt formatCode="General" sourceLinked="0"/>
        <c:majorTickMark val="out"/>
        <c:minorTickMark val="none"/>
        <c:tickLblPos val="nextTo"/>
        <c:crossAx val="130668488"/>
        <c:crosses val="autoZero"/>
        <c:auto val="1"/>
        <c:lblAlgn val="ctr"/>
        <c:lblOffset val="100"/>
        <c:noMultiLvlLbl val="0"/>
      </c:catAx>
      <c:valAx>
        <c:axId val="130668488"/>
        <c:scaling>
          <c:orientation val="minMax"/>
          <c:max val="3"/>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crossAx val="130668096"/>
        <c:crosses val="autoZero"/>
        <c:crossBetween val="between"/>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a:t>GRM of Trees LT25</a:t>
            </a:r>
            <a:r>
              <a:rPr lang="en-US" sz="1400" baseline="0" dirty="0"/>
              <a:t> at Time 1</a:t>
            </a:r>
            <a:endParaRPr lang="en-US" sz="1400" dirty="0"/>
          </a:p>
        </c:rich>
      </c:tx>
      <c:overlay val="0"/>
    </c:title>
    <c:autoTitleDeleted val="0"/>
    <c:plotArea>
      <c:layout/>
      <c:barChart>
        <c:barDir val="col"/>
        <c:grouping val="stacked"/>
        <c:varyColors val="0"/>
        <c:ser>
          <c:idx val="0"/>
          <c:order val="0"/>
          <c:tx>
            <c:strRef>
              <c:f>'CA C sheet'!$AA$78:$AB$78</c:f>
              <c:strCache>
                <c:ptCount val="1"/>
                <c:pt idx="0">
                  <c:v>Net Change</c:v>
                </c:pt>
              </c:strCache>
            </c:strRef>
          </c:tx>
          <c:invertIfNegative val="0"/>
          <c:cat>
            <c:strRef>
              <c:f>'CA C sheet'!$AC$77:$AH$77</c:f>
              <c:strCache>
                <c:ptCount val="5"/>
                <c:pt idx="0">
                  <c:v>NFS R</c:v>
                </c:pt>
                <c:pt idx="1">
                  <c:v>NFS T</c:v>
                </c:pt>
                <c:pt idx="2">
                  <c:v>All CA</c:v>
                </c:pt>
                <c:pt idx="3">
                  <c:v>Pvt NI</c:v>
                </c:pt>
                <c:pt idx="4">
                  <c:v>Pvt Ind</c:v>
                </c:pt>
              </c:strCache>
            </c:strRef>
          </c:cat>
          <c:val>
            <c:numRef>
              <c:f>'CA C sheet'!$AC$78:$AH$78</c:f>
              <c:numCache>
                <c:formatCode>0.00</c:formatCode>
                <c:ptCount val="5"/>
                <c:pt idx="0">
                  <c:v>0.133636363636364</c:v>
                </c:pt>
                <c:pt idx="1">
                  <c:v>0.65181818181818196</c:v>
                </c:pt>
                <c:pt idx="2">
                  <c:v>0.51545454545454505</c:v>
                </c:pt>
                <c:pt idx="3">
                  <c:v>0.61909090909090903</c:v>
                </c:pt>
                <c:pt idx="4">
                  <c:v>0.61090909090909096</c:v>
                </c:pt>
              </c:numCache>
            </c:numRef>
          </c:val>
        </c:ser>
        <c:ser>
          <c:idx val="1"/>
          <c:order val="1"/>
          <c:tx>
            <c:strRef>
              <c:f>'CA C sheet'!$AA$79:$AB$79</c:f>
              <c:strCache>
                <c:ptCount val="1"/>
                <c:pt idx="0">
                  <c:v>Removals</c:v>
                </c:pt>
              </c:strCache>
            </c:strRef>
          </c:tx>
          <c:spPr>
            <a:pattFill prst="dkUpDiag">
              <a:fgClr>
                <a:prstClr val="black"/>
              </a:fgClr>
              <a:bgClr>
                <a:prstClr val="white"/>
              </a:bgClr>
            </a:pattFill>
          </c:spPr>
          <c:invertIfNegative val="0"/>
          <c:cat>
            <c:strRef>
              <c:f>'CA C sheet'!$AC$77:$AH$77</c:f>
              <c:strCache>
                <c:ptCount val="5"/>
                <c:pt idx="0">
                  <c:v>NFS R</c:v>
                </c:pt>
                <c:pt idx="1">
                  <c:v>NFS T</c:v>
                </c:pt>
                <c:pt idx="2">
                  <c:v>All CA</c:v>
                </c:pt>
                <c:pt idx="3">
                  <c:v>Pvt NI</c:v>
                </c:pt>
                <c:pt idx="4">
                  <c:v>Pvt Ind</c:v>
                </c:pt>
              </c:strCache>
            </c:strRef>
          </c:cat>
          <c:val>
            <c:numRef>
              <c:f>'CA C sheet'!$AC$79:$AH$79</c:f>
              <c:numCache>
                <c:formatCode>0.00</c:formatCode>
                <c:ptCount val="5"/>
                <c:pt idx="0">
                  <c:v>1.09090909090909E-2</c:v>
                </c:pt>
                <c:pt idx="1">
                  <c:v>9.5454545454545403E-2</c:v>
                </c:pt>
                <c:pt idx="2">
                  <c:v>0.22909090909090901</c:v>
                </c:pt>
                <c:pt idx="3">
                  <c:v>0.144545454545455</c:v>
                </c:pt>
                <c:pt idx="4">
                  <c:v>0.86454545454545395</c:v>
                </c:pt>
              </c:numCache>
            </c:numRef>
          </c:val>
        </c:ser>
        <c:ser>
          <c:idx val="2"/>
          <c:order val="2"/>
          <c:tx>
            <c:strRef>
              <c:f>'CA C sheet'!$AA$80:$AB$80</c:f>
              <c:strCache>
                <c:ptCount val="1"/>
                <c:pt idx="0">
                  <c:v>Mortality</c:v>
                </c:pt>
              </c:strCache>
            </c:strRef>
          </c:tx>
          <c:spPr>
            <a:solidFill>
              <a:srgbClr val="FF6600"/>
            </a:solidFill>
          </c:spPr>
          <c:invertIfNegative val="0"/>
          <c:cat>
            <c:strRef>
              <c:f>'CA C sheet'!$AC$77:$AH$77</c:f>
              <c:strCache>
                <c:ptCount val="5"/>
                <c:pt idx="0">
                  <c:v>NFS R</c:v>
                </c:pt>
                <c:pt idx="1">
                  <c:v>NFS T</c:v>
                </c:pt>
                <c:pt idx="2">
                  <c:v>All CA</c:v>
                </c:pt>
                <c:pt idx="3">
                  <c:v>Pvt NI</c:v>
                </c:pt>
                <c:pt idx="4">
                  <c:v>Pvt Ind</c:v>
                </c:pt>
              </c:strCache>
            </c:strRef>
          </c:cat>
          <c:val>
            <c:numRef>
              <c:f>'CA C sheet'!$AC$80:$AH$80</c:f>
              <c:numCache>
                <c:formatCode>0.00</c:formatCode>
                <c:ptCount val="5"/>
                <c:pt idx="0">
                  <c:v>0.63</c:v>
                </c:pt>
                <c:pt idx="1">
                  <c:v>0.6</c:v>
                </c:pt>
                <c:pt idx="2">
                  <c:v>0.45818181818181802</c:v>
                </c:pt>
                <c:pt idx="3">
                  <c:v>0.31636363636363601</c:v>
                </c:pt>
                <c:pt idx="4">
                  <c:v>0.37090909090909102</c:v>
                </c:pt>
              </c:numCache>
            </c:numRef>
          </c:val>
        </c:ser>
        <c:dLbls>
          <c:showLegendKey val="0"/>
          <c:showVal val="0"/>
          <c:showCatName val="0"/>
          <c:showSerName val="0"/>
          <c:showPercent val="0"/>
          <c:showBubbleSize val="0"/>
        </c:dLbls>
        <c:gapWidth val="150"/>
        <c:overlap val="100"/>
        <c:axId val="130669272"/>
        <c:axId val="130669664"/>
      </c:barChart>
      <c:catAx>
        <c:axId val="130669272"/>
        <c:scaling>
          <c:orientation val="minMax"/>
        </c:scaling>
        <c:delete val="0"/>
        <c:axPos val="b"/>
        <c:numFmt formatCode="General" sourceLinked="0"/>
        <c:majorTickMark val="out"/>
        <c:minorTickMark val="none"/>
        <c:tickLblPos val="nextTo"/>
        <c:crossAx val="130669664"/>
        <c:crosses val="autoZero"/>
        <c:auto val="1"/>
        <c:lblAlgn val="ctr"/>
        <c:lblOffset val="100"/>
        <c:noMultiLvlLbl val="0"/>
      </c:catAx>
      <c:valAx>
        <c:axId val="130669664"/>
        <c:scaling>
          <c:orientation val="minMax"/>
          <c:max val="3"/>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crossAx val="130669272"/>
        <c:crosses val="autoZero"/>
        <c:crossBetween val="between"/>
      </c:valAx>
    </c:plotArea>
    <c:legend>
      <c:legendPos val="b"/>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a:t>GRM of</a:t>
            </a:r>
            <a:r>
              <a:rPr lang="en-US" sz="1400" baseline="0"/>
              <a:t> All Trees</a:t>
            </a:r>
            <a:endParaRPr lang="en-US" sz="1400"/>
          </a:p>
        </c:rich>
      </c:tx>
      <c:overlay val="0"/>
    </c:title>
    <c:autoTitleDeleted val="0"/>
    <c:plotArea>
      <c:layout/>
      <c:barChart>
        <c:barDir val="col"/>
        <c:grouping val="stacked"/>
        <c:varyColors val="0"/>
        <c:ser>
          <c:idx val="0"/>
          <c:order val="0"/>
          <c:tx>
            <c:strRef>
              <c:f>'OR C sheet'!$AA$40</c:f>
              <c:strCache>
                <c:ptCount val="1"/>
                <c:pt idx="0">
                  <c:v>Net Change</c:v>
                </c:pt>
              </c:strCache>
            </c:strRef>
          </c:tx>
          <c:invertIfNegative val="0"/>
          <c:cat>
            <c:strRef>
              <c:f>'OR C sheet'!$AB$39:$AF$39</c:f>
              <c:strCache>
                <c:ptCount val="5"/>
                <c:pt idx="0">
                  <c:v>NFS R</c:v>
                </c:pt>
                <c:pt idx="1">
                  <c:v>NFS T</c:v>
                </c:pt>
                <c:pt idx="2">
                  <c:v>All OR</c:v>
                </c:pt>
                <c:pt idx="3">
                  <c:v>Pvt NI</c:v>
                </c:pt>
                <c:pt idx="4">
                  <c:v>Pvt Ind</c:v>
                </c:pt>
              </c:strCache>
            </c:strRef>
          </c:cat>
          <c:val>
            <c:numRef>
              <c:f>'OR C sheet'!$AB$40:$AF$40</c:f>
              <c:numCache>
                <c:formatCode>0.00</c:formatCode>
                <c:ptCount val="5"/>
                <c:pt idx="0">
                  <c:v>0.280909090909091</c:v>
                </c:pt>
                <c:pt idx="1">
                  <c:v>0.91363636363636402</c:v>
                </c:pt>
                <c:pt idx="2">
                  <c:v>0.71181818181818202</c:v>
                </c:pt>
                <c:pt idx="3">
                  <c:v>0.79909090909090896</c:v>
                </c:pt>
                <c:pt idx="4">
                  <c:v>7.6363636363636397E-2</c:v>
                </c:pt>
              </c:numCache>
            </c:numRef>
          </c:val>
        </c:ser>
        <c:ser>
          <c:idx val="1"/>
          <c:order val="1"/>
          <c:tx>
            <c:strRef>
              <c:f>'OR C sheet'!$AA$41</c:f>
              <c:strCache>
                <c:ptCount val="1"/>
                <c:pt idx="0">
                  <c:v>Removals</c:v>
                </c:pt>
              </c:strCache>
            </c:strRef>
          </c:tx>
          <c:spPr>
            <a:pattFill prst="dkUpDiag">
              <a:fgClr>
                <a:prstClr val="black"/>
              </a:fgClr>
              <a:bgClr>
                <a:prstClr val="white"/>
              </a:bgClr>
            </a:pattFill>
          </c:spPr>
          <c:invertIfNegative val="0"/>
          <c:cat>
            <c:strRef>
              <c:f>'OR C sheet'!$AB$39:$AF$39</c:f>
              <c:strCache>
                <c:ptCount val="5"/>
                <c:pt idx="0">
                  <c:v>NFS R</c:v>
                </c:pt>
                <c:pt idx="1">
                  <c:v>NFS T</c:v>
                </c:pt>
                <c:pt idx="2">
                  <c:v>All OR</c:v>
                </c:pt>
                <c:pt idx="3">
                  <c:v>Pvt NI</c:v>
                </c:pt>
                <c:pt idx="4">
                  <c:v>Pvt Ind</c:v>
                </c:pt>
              </c:strCache>
            </c:strRef>
          </c:cat>
          <c:val>
            <c:numRef>
              <c:f>'OR C sheet'!$AB$41:$AF$41</c:f>
              <c:numCache>
                <c:formatCode>0.00</c:formatCode>
                <c:ptCount val="5"/>
                <c:pt idx="0">
                  <c:v>8.1818181818181807E-3</c:v>
                </c:pt>
                <c:pt idx="1">
                  <c:v>0.20181818181818201</c:v>
                </c:pt>
                <c:pt idx="2">
                  <c:v>0.82909090909090899</c:v>
                </c:pt>
                <c:pt idx="3">
                  <c:v>0.924545454545455</c:v>
                </c:pt>
                <c:pt idx="4">
                  <c:v>2.2063636363636361</c:v>
                </c:pt>
              </c:numCache>
            </c:numRef>
          </c:val>
        </c:ser>
        <c:ser>
          <c:idx val="2"/>
          <c:order val="2"/>
          <c:tx>
            <c:strRef>
              <c:f>'OR C sheet'!$AA$42</c:f>
              <c:strCache>
                <c:ptCount val="1"/>
                <c:pt idx="0">
                  <c:v>Mortality</c:v>
                </c:pt>
              </c:strCache>
            </c:strRef>
          </c:tx>
          <c:spPr>
            <a:solidFill>
              <a:srgbClr val="FF6600"/>
            </a:solidFill>
          </c:spPr>
          <c:invertIfNegative val="0"/>
          <c:cat>
            <c:strRef>
              <c:f>'OR C sheet'!$AB$39:$AF$39</c:f>
              <c:strCache>
                <c:ptCount val="5"/>
                <c:pt idx="0">
                  <c:v>NFS R</c:v>
                </c:pt>
                <c:pt idx="1">
                  <c:v>NFS T</c:v>
                </c:pt>
                <c:pt idx="2">
                  <c:v>All OR</c:v>
                </c:pt>
                <c:pt idx="3">
                  <c:v>Pvt NI</c:v>
                </c:pt>
                <c:pt idx="4">
                  <c:v>Pvt Ind</c:v>
                </c:pt>
              </c:strCache>
            </c:strRef>
          </c:cat>
          <c:val>
            <c:numRef>
              <c:f>'OR C sheet'!$AB$42:$AF$42</c:f>
              <c:numCache>
                <c:formatCode>0.00</c:formatCode>
                <c:ptCount val="5"/>
                <c:pt idx="0">
                  <c:v>1.2654545454545449</c:v>
                </c:pt>
                <c:pt idx="1">
                  <c:v>0.722727272727273</c:v>
                </c:pt>
                <c:pt idx="2">
                  <c:v>0.575454545454545</c:v>
                </c:pt>
                <c:pt idx="3">
                  <c:v>0.234545454545455</c:v>
                </c:pt>
                <c:pt idx="4">
                  <c:v>0.33545454545454501</c:v>
                </c:pt>
              </c:numCache>
            </c:numRef>
          </c:val>
        </c:ser>
        <c:dLbls>
          <c:showLegendKey val="0"/>
          <c:showVal val="0"/>
          <c:showCatName val="0"/>
          <c:showSerName val="0"/>
          <c:showPercent val="0"/>
          <c:showBubbleSize val="0"/>
        </c:dLbls>
        <c:gapWidth val="150"/>
        <c:overlap val="100"/>
        <c:axId val="173133072"/>
        <c:axId val="173133464"/>
      </c:barChart>
      <c:catAx>
        <c:axId val="173133072"/>
        <c:scaling>
          <c:orientation val="minMax"/>
        </c:scaling>
        <c:delete val="0"/>
        <c:axPos val="b"/>
        <c:numFmt formatCode="General" sourceLinked="0"/>
        <c:majorTickMark val="out"/>
        <c:minorTickMark val="none"/>
        <c:tickLblPos val="nextTo"/>
        <c:crossAx val="173133464"/>
        <c:crosses val="autoZero"/>
        <c:auto val="1"/>
        <c:lblAlgn val="ctr"/>
        <c:lblOffset val="100"/>
        <c:noMultiLvlLbl val="0"/>
      </c:catAx>
      <c:valAx>
        <c:axId val="173133464"/>
        <c:scaling>
          <c:orientation val="minMax"/>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crossAx val="173133072"/>
        <c:crosses val="autoZero"/>
        <c:crossBetween val="between"/>
      </c:valAx>
    </c:plotArea>
    <c:legend>
      <c:legendPos val="b"/>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a:t>GRM of Trees LT25" at </a:t>
            </a:r>
            <a:r>
              <a:rPr lang="en-US" sz="1400" dirty="0" smtClean="0"/>
              <a:t>Time 2</a:t>
            </a:r>
            <a:endParaRPr lang="en-US" sz="1400" dirty="0"/>
          </a:p>
        </c:rich>
      </c:tx>
      <c:overlay val="0"/>
    </c:title>
    <c:autoTitleDeleted val="0"/>
    <c:plotArea>
      <c:layout/>
      <c:barChart>
        <c:barDir val="col"/>
        <c:grouping val="stacked"/>
        <c:varyColors val="0"/>
        <c:ser>
          <c:idx val="0"/>
          <c:order val="0"/>
          <c:tx>
            <c:strRef>
              <c:f>'OR C sheet'!$AA$78</c:f>
              <c:strCache>
                <c:ptCount val="1"/>
                <c:pt idx="0">
                  <c:v>Net Change</c:v>
                </c:pt>
              </c:strCache>
            </c:strRef>
          </c:tx>
          <c:invertIfNegative val="0"/>
          <c:cat>
            <c:strRef>
              <c:f>'OR C sheet'!$AB$77:$AF$77</c:f>
              <c:strCache>
                <c:ptCount val="5"/>
                <c:pt idx="0">
                  <c:v>NFS R</c:v>
                </c:pt>
                <c:pt idx="1">
                  <c:v>NFS T</c:v>
                </c:pt>
                <c:pt idx="2">
                  <c:v>All OR</c:v>
                </c:pt>
                <c:pt idx="3">
                  <c:v>Pvt NI</c:v>
                </c:pt>
                <c:pt idx="4">
                  <c:v>Pvt Ind</c:v>
                </c:pt>
              </c:strCache>
            </c:strRef>
          </c:cat>
          <c:val>
            <c:numRef>
              <c:f>'OR C sheet'!$AB$78:$AF$78</c:f>
              <c:numCache>
                <c:formatCode>0.00</c:formatCode>
                <c:ptCount val="5"/>
                <c:pt idx="0">
                  <c:v>0.24</c:v>
                </c:pt>
                <c:pt idx="1">
                  <c:v>0.78272727272727305</c:v>
                </c:pt>
                <c:pt idx="2">
                  <c:v>0.63</c:v>
                </c:pt>
                <c:pt idx="3">
                  <c:v>0.68181818181818199</c:v>
                </c:pt>
                <c:pt idx="4">
                  <c:v>0.23181818181818201</c:v>
                </c:pt>
              </c:numCache>
            </c:numRef>
          </c:val>
        </c:ser>
        <c:ser>
          <c:idx val="1"/>
          <c:order val="1"/>
          <c:tx>
            <c:strRef>
              <c:f>'OR C sheet'!$AA$79</c:f>
              <c:strCache>
                <c:ptCount val="1"/>
                <c:pt idx="0">
                  <c:v>Removals</c:v>
                </c:pt>
              </c:strCache>
            </c:strRef>
          </c:tx>
          <c:spPr>
            <a:pattFill prst="dkUpDiag">
              <a:fgClr>
                <a:prstClr val="black"/>
              </a:fgClr>
              <a:bgClr>
                <a:prstClr val="white"/>
              </a:bgClr>
            </a:pattFill>
          </c:spPr>
          <c:invertIfNegative val="0"/>
          <c:cat>
            <c:strRef>
              <c:f>'OR C sheet'!$AB$77:$AF$77</c:f>
              <c:strCache>
                <c:ptCount val="5"/>
                <c:pt idx="0">
                  <c:v>NFS R</c:v>
                </c:pt>
                <c:pt idx="1">
                  <c:v>NFS T</c:v>
                </c:pt>
                <c:pt idx="2">
                  <c:v>All OR</c:v>
                </c:pt>
                <c:pt idx="3">
                  <c:v>Pvt NI</c:v>
                </c:pt>
                <c:pt idx="4">
                  <c:v>Pvt Ind</c:v>
                </c:pt>
              </c:strCache>
            </c:strRef>
          </c:cat>
          <c:val>
            <c:numRef>
              <c:f>'OR C sheet'!$AB$79:$AF$79</c:f>
              <c:numCache>
                <c:formatCode>0.00</c:formatCode>
                <c:ptCount val="5"/>
                <c:pt idx="0">
                  <c:v>5.4545454545454498E-3</c:v>
                </c:pt>
                <c:pt idx="1">
                  <c:v>0.18818181818181801</c:v>
                </c:pt>
                <c:pt idx="2">
                  <c:v>0.72545454545454502</c:v>
                </c:pt>
                <c:pt idx="3">
                  <c:v>0.79636363636363605</c:v>
                </c:pt>
                <c:pt idx="4">
                  <c:v>1.9118181818181821</c:v>
                </c:pt>
              </c:numCache>
            </c:numRef>
          </c:val>
        </c:ser>
        <c:ser>
          <c:idx val="2"/>
          <c:order val="2"/>
          <c:tx>
            <c:strRef>
              <c:f>'OR C sheet'!$AA$80</c:f>
              <c:strCache>
                <c:ptCount val="1"/>
                <c:pt idx="0">
                  <c:v>Mortality</c:v>
                </c:pt>
              </c:strCache>
            </c:strRef>
          </c:tx>
          <c:spPr>
            <a:solidFill>
              <a:srgbClr val="FF6600"/>
            </a:solidFill>
          </c:spPr>
          <c:invertIfNegative val="0"/>
          <c:cat>
            <c:strRef>
              <c:f>'OR C sheet'!$AB$77:$AF$77</c:f>
              <c:strCache>
                <c:ptCount val="5"/>
                <c:pt idx="0">
                  <c:v>NFS R</c:v>
                </c:pt>
                <c:pt idx="1">
                  <c:v>NFS T</c:v>
                </c:pt>
                <c:pt idx="2">
                  <c:v>All OR</c:v>
                </c:pt>
                <c:pt idx="3">
                  <c:v>Pvt NI</c:v>
                </c:pt>
                <c:pt idx="4">
                  <c:v>Pvt Ind</c:v>
                </c:pt>
              </c:strCache>
            </c:strRef>
          </c:cat>
          <c:val>
            <c:numRef>
              <c:f>'OR C sheet'!$AB$80:$AF$80</c:f>
              <c:numCache>
                <c:formatCode>0.00</c:formatCode>
                <c:ptCount val="5"/>
                <c:pt idx="0">
                  <c:v>0.91363636363636302</c:v>
                </c:pt>
                <c:pt idx="1">
                  <c:v>0.47454545454545399</c:v>
                </c:pt>
                <c:pt idx="2">
                  <c:v>0.42272727272727301</c:v>
                </c:pt>
                <c:pt idx="3">
                  <c:v>0.22363636363636399</c:v>
                </c:pt>
                <c:pt idx="4">
                  <c:v>0.30545454545454498</c:v>
                </c:pt>
              </c:numCache>
            </c:numRef>
          </c:val>
        </c:ser>
        <c:dLbls>
          <c:showLegendKey val="0"/>
          <c:showVal val="0"/>
          <c:showCatName val="0"/>
          <c:showSerName val="0"/>
          <c:showPercent val="0"/>
          <c:showBubbleSize val="0"/>
        </c:dLbls>
        <c:gapWidth val="150"/>
        <c:overlap val="100"/>
        <c:axId val="173134248"/>
        <c:axId val="173134640"/>
      </c:barChart>
      <c:catAx>
        <c:axId val="173134248"/>
        <c:scaling>
          <c:orientation val="minMax"/>
        </c:scaling>
        <c:delete val="0"/>
        <c:axPos val="b"/>
        <c:numFmt formatCode="General" sourceLinked="0"/>
        <c:majorTickMark val="out"/>
        <c:minorTickMark val="none"/>
        <c:tickLblPos val="nextTo"/>
        <c:crossAx val="173134640"/>
        <c:crosses val="autoZero"/>
        <c:auto val="1"/>
        <c:lblAlgn val="ctr"/>
        <c:lblOffset val="100"/>
        <c:noMultiLvlLbl val="0"/>
      </c:catAx>
      <c:valAx>
        <c:axId val="173134640"/>
        <c:scaling>
          <c:orientation val="minMax"/>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crossAx val="173134248"/>
        <c:crosses val="autoZero"/>
        <c:crossBetween val="between"/>
      </c:valAx>
    </c:plotArea>
    <c:legend>
      <c:legendPos val="b"/>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a:t>GRM</a:t>
            </a:r>
            <a:r>
              <a:rPr lang="en-US" sz="1400" baseline="0" dirty="0"/>
              <a:t> of Trees </a:t>
            </a:r>
            <a:r>
              <a:rPr lang="en-US" sz="1400" baseline="0" dirty="0" smtClean="0"/>
              <a:t>GT25”</a:t>
            </a:r>
            <a:endParaRPr lang="en-US" sz="1400" dirty="0"/>
          </a:p>
        </c:rich>
      </c:tx>
      <c:overlay val="0"/>
    </c:title>
    <c:autoTitleDeleted val="0"/>
    <c:plotArea>
      <c:layout/>
      <c:barChart>
        <c:barDir val="col"/>
        <c:grouping val="stacked"/>
        <c:varyColors val="0"/>
        <c:ser>
          <c:idx val="0"/>
          <c:order val="0"/>
          <c:tx>
            <c:strRef>
              <c:f>'OR C sheet'!$AA$61</c:f>
              <c:strCache>
                <c:ptCount val="1"/>
                <c:pt idx="0">
                  <c:v>Net Change</c:v>
                </c:pt>
              </c:strCache>
            </c:strRef>
          </c:tx>
          <c:invertIfNegative val="0"/>
          <c:cat>
            <c:strRef>
              <c:f>'OR C sheet'!$AB$60:$AF$60</c:f>
              <c:strCache>
                <c:ptCount val="5"/>
                <c:pt idx="0">
                  <c:v>NFS R</c:v>
                </c:pt>
                <c:pt idx="1">
                  <c:v>NFS T</c:v>
                </c:pt>
                <c:pt idx="2">
                  <c:v>All OR</c:v>
                </c:pt>
                <c:pt idx="3">
                  <c:v>Pvt NI</c:v>
                </c:pt>
                <c:pt idx="4">
                  <c:v>Pvt Ind</c:v>
                </c:pt>
              </c:strCache>
            </c:strRef>
          </c:cat>
          <c:val>
            <c:numRef>
              <c:f>'OR C sheet'!$AB$61:$AF$61</c:f>
              <c:numCache>
                <c:formatCode>0.00</c:formatCode>
                <c:ptCount val="5"/>
                <c:pt idx="0">
                  <c:v>4.0909090909090902E-2</c:v>
                </c:pt>
                <c:pt idx="1">
                  <c:v>0.130909090909091</c:v>
                </c:pt>
                <c:pt idx="2">
                  <c:v>8.1818181818181804E-2</c:v>
                </c:pt>
                <c:pt idx="3">
                  <c:v>0.117272727272727</c:v>
                </c:pt>
                <c:pt idx="4">
                  <c:v>-0.15545454545454501</c:v>
                </c:pt>
              </c:numCache>
            </c:numRef>
          </c:val>
        </c:ser>
        <c:ser>
          <c:idx val="1"/>
          <c:order val="1"/>
          <c:tx>
            <c:strRef>
              <c:f>'OR C sheet'!$AA$62</c:f>
              <c:strCache>
                <c:ptCount val="1"/>
                <c:pt idx="0">
                  <c:v>Removals</c:v>
                </c:pt>
              </c:strCache>
            </c:strRef>
          </c:tx>
          <c:spPr>
            <a:pattFill prst="dkUpDiag">
              <a:fgClr>
                <a:prstClr val="black"/>
              </a:fgClr>
              <a:bgClr>
                <a:prstClr val="white"/>
              </a:bgClr>
            </a:pattFill>
          </c:spPr>
          <c:invertIfNegative val="0"/>
          <c:cat>
            <c:strRef>
              <c:f>'OR C sheet'!$AB$60:$AF$60</c:f>
              <c:strCache>
                <c:ptCount val="5"/>
                <c:pt idx="0">
                  <c:v>NFS R</c:v>
                </c:pt>
                <c:pt idx="1">
                  <c:v>NFS T</c:v>
                </c:pt>
                <c:pt idx="2">
                  <c:v>All OR</c:v>
                </c:pt>
                <c:pt idx="3">
                  <c:v>Pvt NI</c:v>
                </c:pt>
                <c:pt idx="4">
                  <c:v>Pvt Ind</c:v>
                </c:pt>
              </c:strCache>
            </c:strRef>
          </c:cat>
          <c:val>
            <c:numRef>
              <c:f>'OR C sheet'!$AB$62:$AF$62</c:f>
              <c:numCache>
                <c:formatCode>0.00</c:formatCode>
                <c:ptCount val="5"/>
                <c:pt idx="0">
                  <c:v>2.7272727272727301E-3</c:v>
                </c:pt>
                <c:pt idx="1">
                  <c:v>1.3636363636363599E-2</c:v>
                </c:pt>
                <c:pt idx="2">
                  <c:v>0.103636363636364</c:v>
                </c:pt>
                <c:pt idx="3">
                  <c:v>0.12818181818181801</c:v>
                </c:pt>
                <c:pt idx="4">
                  <c:v>0.294545454545455</c:v>
                </c:pt>
              </c:numCache>
            </c:numRef>
          </c:val>
        </c:ser>
        <c:ser>
          <c:idx val="2"/>
          <c:order val="2"/>
          <c:tx>
            <c:strRef>
              <c:f>'OR C sheet'!$AA$63</c:f>
              <c:strCache>
                <c:ptCount val="1"/>
                <c:pt idx="0">
                  <c:v>Mortality</c:v>
                </c:pt>
              </c:strCache>
            </c:strRef>
          </c:tx>
          <c:spPr>
            <a:solidFill>
              <a:srgbClr val="FF6600"/>
            </a:solidFill>
          </c:spPr>
          <c:invertIfNegative val="0"/>
          <c:cat>
            <c:strRef>
              <c:f>'OR C sheet'!$AB$60:$AF$60</c:f>
              <c:strCache>
                <c:ptCount val="5"/>
                <c:pt idx="0">
                  <c:v>NFS R</c:v>
                </c:pt>
                <c:pt idx="1">
                  <c:v>NFS T</c:v>
                </c:pt>
                <c:pt idx="2">
                  <c:v>All OR</c:v>
                </c:pt>
                <c:pt idx="3">
                  <c:v>Pvt NI</c:v>
                </c:pt>
                <c:pt idx="4">
                  <c:v>Pvt Ind</c:v>
                </c:pt>
              </c:strCache>
            </c:strRef>
          </c:cat>
          <c:val>
            <c:numRef>
              <c:f>'OR C sheet'!$AB$63:$AF$63</c:f>
              <c:numCache>
                <c:formatCode>0.00</c:formatCode>
                <c:ptCount val="5"/>
                <c:pt idx="0">
                  <c:v>0.35181818181818197</c:v>
                </c:pt>
                <c:pt idx="1">
                  <c:v>0.248181818181818</c:v>
                </c:pt>
                <c:pt idx="2">
                  <c:v>0.15272727272727299</c:v>
                </c:pt>
                <c:pt idx="3">
                  <c:v>1.09090909090909E-2</c:v>
                </c:pt>
                <c:pt idx="4">
                  <c:v>0.03</c:v>
                </c:pt>
              </c:numCache>
            </c:numRef>
          </c:val>
        </c:ser>
        <c:dLbls>
          <c:showLegendKey val="0"/>
          <c:showVal val="0"/>
          <c:showCatName val="0"/>
          <c:showSerName val="0"/>
          <c:showPercent val="0"/>
          <c:showBubbleSize val="0"/>
        </c:dLbls>
        <c:gapWidth val="150"/>
        <c:overlap val="100"/>
        <c:axId val="173135424"/>
        <c:axId val="173135816"/>
      </c:barChart>
      <c:catAx>
        <c:axId val="173135424"/>
        <c:scaling>
          <c:orientation val="minMax"/>
        </c:scaling>
        <c:delete val="0"/>
        <c:axPos val="b"/>
        <c:numFmt formatCode="General" sourceLinked="0"/>
        <c:majorTickMark val="out"/>
        <c:minorTickMark val="none"/>
        <c:tickLblPos val="nextTo"/>
        <c:crossAx val="173135816"/>
        <c:crosses val="autoZero"/>
        <c:auto val="1"/>
        <c:lblAlgn val="ctr"/>
        <c:lblOffset val="100"/>
        <c:noMultiLvlLbl val="0"/>
      </c:catAx>
      <c:valAx>
        <c:axId val="173135816"/>
        <c:scaling>
          <c:orientation val="minMax"/>
          <c:max val="0.8"/>
        </c:scaling>
        <c:delete val="0"/>
        <c:axPos val="l"/>
        <c:majorGridlines/>
        <c:title>
          <c:tx>
            <c:rich>
              <a:bodyPr rot="-5400000" vert="horz"/>
              <a:lstStyle/>
              <a:p>
                <a:pPr>
                  <a:defRPr/>
                </a:pPr>
                <a:r>
                  <a:rPr lang="en-US"/>
                  <a:t>MgC/ha/yr</a:t>
                </a:r>
              </a:p>
            </c:rich>
          </c:tx>
          <c:overlay val="0"/>
        </c:title>
        <c:numFmt formatCode="0.00" sourceLinked="1"/>
        <c:majorTickMark val="out"/>
        <c:minorTickMark val="none"/>
        <c:tickLblPos val="nextTo"/>
        <c:crossAx val="173135424"/>
        <c:crosses val="autoZero"/>
        <c:crossBetween val="between"/>
      </c:valAx>
    </c:plotArea>
    <c:legend>
      <c:legendPos val="b"/>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612281-BBBF-D74A-BA44-C24A9A756E41}" type="datetimeFigureOut">
              <a:rPr lang="en-US" smtClean="0"/>
              <a:t>6/21/2017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80A343-AF0D-284F-8F19-218A8773B622}" type="slidenum">
              <a:rPr lang="en-US" smtClean="0"/>
              <a:t>‹#›</a:t>
            </a:fld>
            <a:endParaRPr lang="en-US"/>
          </a:p>
        </p:txBody>
      </p:sp>
    </p:spTree>
    <p:extLst>
      <p:ext uri="{BB962C8B-B14F-4D97-AF65-F5344CB8AC3E}">
        <p14:creationId xmlns:p14="http://schemas.microsoft.com/office/powerpoint/2010/main" val="4029881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1EC0ED-4C52-D345-9BED-244446CA39B9}" type="datetimeFigureOut">
              <a:rPr lang="en-US" smtClean="0"/>
              <a:t>6/21/2017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5BA131-19B9-C946-A794-77DFA5461353}" type="slidenum">
              <a:rPr lang="en-US" smtClean="0"/>
              <a:t>‹#›</a:t>
            </a:fld>
            <a:endParaRPr lang="en-US"/>
          </a:p>
        </p:txBody>
      </p:sp>
    </p:spTree>
    <p:extLst>
      <p:ext uri="{BB962C8B-B14F-4D97-AF65-F5344CB8AC3E}">
        <p14:creationId xmlns:p14="http://schemas.microsoft.com/office/powerpoint/2010/main" val="7007079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5BA131-19B9-C946-A794-77DFA5461353}" type="slidenum">
              <a:rPr lang="en-US" smtClean="0"/>
              <a:t>1</a:t>
            </a:fld>
            <a:endParaRPr lang="en-US"/>
          </a:p>
        </p:txBody>
      </p:sp>
    </p:spTree>
    <p:extLst>
      <p:ext uri="{BB962C8B-B14F-4D97-AF65-F5344CB8AC3E}">
        <p14:creationId xmlns:p14="http://schemas.microsoft.com/office/powerpoint/2010/main" val="3684503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obsessed with big trees in California. It started with the sequoia and redwood groves and dominates the mythology of what ‘fire resistant’ forests of old looked like. From a carbon capture perspective, the big trees in have similar growth rates in OR and CA. However, as a percent of initial inventory, they are not nearly as efficient as small and medium diameter trees. One explanation is that the big trees need to allocate far more of the carbon created by photosynthesis to respiration – leaving less for new wood. </a:t>
            </a:r>
          </a:p>
          <a:p>
            <a:endParaRPr lang="en-US" baseline="0" dirty="0" smtClean="0"/>
          </a:p>
          <a:p>
            <a:endParaRPr lang="en-US" dirty="0" smtClean="0"/>
          </a:p>
          <a:p>
            <a:r>
              <a:rPr lang="en-US" dirty="0" smtClean="0"/>
              <a:t>Big tree situation</a:t>
            </a:r>
            <a:r>
              <a:rPr lang="en-US" baseline="0" dirty="0" smtClean="0"/>
              <a:t> – lots and lots of leaf area, on average 2-3 years old, but the large trees need more and more of energy from photosynthesis for respiration. Just not producing nearly as much gross growth as a percentage of inventory as small and medium sized trees. </a:t>
            </a:r>
            <a:br>
              <a:rPr lang="en-US" baseline="0" dirty="0" smtClean="0"/>
            </a:br>
            <a:r>
              <a:rPr lang="en-US" baseline="0" dirty="0" smtClean="0"/>
              <a:t>It is not high mortality levels as much as it is high respiration needs</a:t>
            </a:r>
            <a:endParaRPr lang="en-US" dirty="0"/>
          </a:p>
        </p:txBody>
      </p:sp>
      <p:sp>
        <p:nvSpPr>
          <p:cNvPr id="4" name="Slide Number Placeholder 3"/>
          <p:cNvSpPr>
            <a:spLocks noGrp="1"/>
          </p:cNvSpPr>
          <p:nvPr>
            <p:ph type="sldNum" sz="quarter" idx="10"/>
          </p:nvPr>
        </p:nvSpPr>
        <p:spPr/>
        <p:txBody>
          <a:bodyPr/>
          <a:lstStyle/>
          <a:p>
            <a:fld id="{0E5BA131-19B9-C946-A794-77DFA5461353}" type="slidenum">
              <a:rPr lang="en-US" smtClean="0"/>
              <a:t>10</a:t>
            </a:fld>
            <a:endParaRPr lang="en-US"/>
          </a:p>
        </p:txBody>
      </p:sp>
    </p:spTree>
    <p:extLst>
      <p:ext uri="{BB962C8B-B14F-4D97-AF65-F5344CB8AC3E}">
        <p14:creationId xmlns:p14="http://schemas.microsoft.com/office/powerpoint/2010/main" val="273070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important issue is what are the drivers of mortality rates. </a:t>
            </a:r>
            <a:endParaRPr lang="en-US" dirty="0" smtClean="0"/>
          </a:p>
          <a:p>
            <a:r>
              <a:rPr lang="en-US" dirty="0" smtClean="0"/>
              <a:t>Fire Mortality</a:t>
            </a:r>
            <a:r>
              <a:rPr lang="en-US" baseline="0" dirty="0" smtClean="0"/>
              <a:t> is the biggest difference across ownerships and across states – Much higher on National Forests and much higher in California</a:t>
            </a:r>
          </a:p>
          <a:p>
            <a:r>
              <a:rPr lang="en-US" baseline="0" dirty="0" smtClean="0"/>
              <a:t>CA has much more non-fire mortality than OR. This dataset only has the beginning of beetle mortality in CA – so it is mainly disease (known or unknown type)</a:t>
            </a:r>
          </a:p>
          <a:p>
            <a:r>
              <a:rPr lang="en-US" baseline="0" dirty="0" smtClean="0"/>
              <a:t>Much more physical mortality in OR – windstorms, suppression, animal damage. – not much to do about those. </a:t>
            </a:r>
          </a:p>
          <a:p>
            <a:r>
              <a:rPr lang="en-US" baseline="0" dirty="0" smtClean="0"/>
              <a:t>CA National Forests have similar inventories of large trees but much more mortality in those size classes.</a:t>
            </a:r>
          </a:p>
          <a:p>
            <a:r>
              <a:rPr lang="en-US" baseline="0" dirty="0" smtClean="0"/>
              <a:t>As a carbon capture strategy , promoting more and more big trees has a lot of fans in California in the state and federal governments, but the data does not support it. </a:t>
            </a:r>
          </a:p>
        </p:txBody>
      </p:sp>
      <p:sp>
        <p:nvSpPr>
          <p:cNvPr id="4" name="Slide Number Placeholder 3"/>
          <p:cNvSpPr>
            <a:spLocks noGrp="1"/>
          </p:cNvSpPr>
          <p:nvPr>
            <p:ph type="sldNum" sz="quarter" idx="10"/>
          </p:nvPr>
        </p:nvSpPr>
        <p:spPr/>
        <p:txBody>
          <a:bodyPr/>
          <a:lstStyle/>
          <a:p>
            <a:fld id="{0E5BA131-19B9-C946-A794-77DFA5461353}" type="slidenum">
              <a:rPr lang="en-US" smtClean="0"/>
              <a:t>11</a:t>
            </a:fld>
            <a:endParaRPr lang="en-US"/>
          </a:p>
        </p:txBody>
      </p:sp>
    </p:spTree>
    <p:extLst>
      <p:ext uri="{BB962C8B-B14F-4D97-AF65-F5344CB8AC3E}">
        <p14:creationId xmlns:p14="http://schemas.microsoft.com/office/powerpoint/2010/main" val="1964071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USFS now allocates more than ½ its</a:t>
            </a:r>
            <a:r>
              <a:rPr lang="en-US" baseline="0" dirty="0" smtClean="0"/>
              <a:t> total budget to fire suppression. </a:t>
            </a:r>
          </a:p>
          <a:p>
            <a:r>
              <a:rPr lang="en-US" baseline="0" dirty="0" smtClean="0"/>
              <a:t>The fire agency comparison suggests that there may be some lessons to be learned from state fire agencies. </a:t>
            </a:r>
          </a:p>
          <a:p>
            <a:r>
              <a:rPr lang="en-US" baseline="0" dirty="0" smtClean="0"/>
              <a:t>However there is nearly nothing in the academic or policy literature that I could find addressing the fire agency related differences in AFP. </a:t>
            </a:r>
            <a:endParaRPr lang="en-US" dirty="0"/>
          </a:p>
        </p:txBody>
      </p:sp>
      <p:sp>
        <p:nvSpPr>
          <p:cNvPr id="4" name="Slide Number Placeholder 3"/>
          <p:cNvSpPr>
            <a:spLocks noGrp="1"/>
          </p:cNvSpPr>
          <p:nvPr>
            <p:ph type="sldNum" sz="quarter" idx="10"/>
          </p:nvPr>
        </p:nvSpPr>
        <p:spPr/>
        <p:txBody>
          <a:bodyPr/>
          <a:lstStyle/>
          <a:p>
            <a:fld id="{0E5BA131-19B9-C946-A794-77DFA5461353}" type="slidenum">
              <a:rPr lang="en-US" smtClean="0"/>
              <a:t>12</a:t>
            </a:fld>
            <a:endParaRPr lang="en-US"/>
          </a:p>
        </p:txBody>
      </p:sp>
    </p:spTree>
    <p:extLst>
      <p:ext uri="{BB962C8B-B14F-4D97-AF65-F5344CB8AC3E}">
        <p14:creationId xmlns:p14="http://schemas.microsoft.com/office/powerpoint/2010/main" val="254214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I want to conclude</a:t>
            </a:r>
            <a:r>
              <a:rPr lang="en-US" baseline="0" dirty="0" smtClean="0"/>
              <a:t> by going tack to question #3 - </a:t>
            </a:r>
            <a:r>
              <a:rPr lang="en-US" dirty="0" smtClean="0"/>
              <a:t>Can forest-based carbon sequestration be improved?</a:t>
            </a:r>
          </a:p>
          <a:p>
            <a:r>
              <a:rPr lang="en-US" dirty="0" smtClean="0"/>
              <a:t>Much</a:t>
            </a:r>
            <a:r>
              <a:rPr lang="en-US" baseline="0" dirty="0" smtClean="0"/>
              <a:t> of this depends on how efficiently society uses the harvested wood.</a:t>
            </a:r>
          </a:p>
          <a:p>
            <a:endParaRPr lang="en-US" baseline="0" dirty="0" smtClean="0"/>
          </a:p>
          <a:p>
            <a:r>
              <a:rPr lang="en-US" baseline="0" dirty="0" smtClean="0"/>
              <a:t> A lot is still left in the woods as logging slash, but across OR and CA there are many examples where utilization rates are higher than the historic practices. </a:t>
            </a:r>
            <a:endParaRPr lang="en-US" dirty="0" smtClean="0"/>
          </a:p>
          <a:p>
            <a:r>
              <a:rPr lang="en-US" dirty="0" smtClean="0"/>
              <a:t>There are still</a:t>
            </a:r>
            <a:r>
              <a:rPr lang="en-US" baseline="0" dirty="0" smtClean="0"/>
              <a:t> areas where only the most valuable </a:t>
            </a:r>
            <a:r>
              <a:rPr lang="en-US" baseline="0" dirty="0" err="1" smtClean="0"/>
              <a:t>sawlog</a:t>
            </a:r>
            <a:r>
              <a:rPr lang="en-US" baseline="0" dirty="0" smtClean="0"/>
              <a:t> boles are taken out and many climate models assume that only 25% of the cut volume makes it out. </a:t>
            </a:r>
          </a:p>
          <a:p>
            <a:r>
              <a:rPr lang="en-US" baseline="0" dirty="0" smtClean="0"/>
              <a:t>Under those assumptions, this scatterplot shows the means and standard errors by ownership type for OR and CA. </a:t>
            </a:r>
          </a:p>
          <a:p>
            <a:r>
              <a:rPr lang="en-US" baseline="0" dirty="0" smtClean="0"/>
              <a:t>We see the high fliers – public lands in the productive coastal forests of OR and CA. We see the low productive forests with low inventories and low growth rates. </a:t>
            </a:r>
          </a:p>
          <a:p>
            <a:r>
              <a:rPr lang="en-US" baseline="0" dirty="0" smtClean="0"/>
              <a:t>Down the middle, we have the forests with more management with higher sequestration rates but lower inventories to the NW and the less managed federal forests to the SE. With this accounting approach, we have a cluster of similar performers from OR and CA. The most financially productive system – OR </a:t>
            </a:r>
            <a:r>
              <a:rPr lang="en-US" baseline="0" dirty="0" err="1" smtClean="0"/>
              <a:t>Pvt</a:t>
            </a:r>
            <a:r>
              <a:rPr lang="en-US" baseline="0" dirty="0" smtClean="0"/>
              <a:t> Industry – is less productive on either metric than OR NFS Timberlands. </a:t>
            </a:r>
            <a:endParaRPr lang="en-US" dirty="0" smtClean="0"/>
          </a:p>
          <a:p>
            <a:endParaRPr lang="en-US" dirty="0" smtClean="0"/>
          </a:p>
          <a:p>
            <a:endParaRPr lang="en-US" dirty="0" smtClean="0"/>
          </a:p>
          <a:p>
            <a:r>
              <a:rPr lang="en-US" dirty="0" smtClean="0"/>
              <a:t>25% utilization – When</a:t>
            </a:r>
            <a:r>
              <a:rPr lang="en-US" baseline="0" dirty="0" smtClean="0"/>
              <a:t> only </a:t>
            </a:r>
            <a:r>
              <a:rPr lang="en-US" baseline="0" dirty="0" err="1" smtClean="0"/>
              <a:t>sawlogs</a:t>
            </a:r>
            <a:r>
              <a:rPr lang="en-US" baseline="0" dirty="0" smtClean="0"/>
              <a:t> are considered benefits, total carbon sequestration rates favor entities that increase live tree inventories. Highly productive coastal forests with relatively low harvest rates – OR BLM, CA State, and OR State lands are real standouts. </a:t>
            </a:r>
            <a:endParaRPr lang="en-US" dirty="0"/>
          </a:p>
        </p:txBody>
      </p:sp>
      <p:sp>
        <p:nvSpPr>
          <p:cNvPr id="4" name="Slide Number Placeholder 3"/>
          <p:cNvSpPr>
            <a:spLocks noGrp="1"/>
          </p:cNvSpPr>
          <p:nvPr>
            <p:ph type="sldNum" sz="quarter" idx="10"/>
          </p:nvPr>
        </p:nvSpPr>
        <p:spPr/>
        <p:txBody>
          <a:bodyPr/>
          <a:lstStyle/>
          <a:p>
            <a:fld id="{0E5BA131-19B9-C946-A794-77DFA5461353}" type="slidenum">
              <a:rPr lang="en-US" smtClean="0"/>
              <a:t>13</a:t>
            </a:fld>
            <a:endParaRPr lang="en-US"/>
          </a:p>
        </p:txBody>
      </p:sp>
    </p:spTree>
    <p:extLst>
      <p:ext uri="{BB962C8B-B14F-4D97-AF65-F5344CB8AC3E}">
        <p14:creationId xmlns:p14="http://schemas.microsoft.com/office/powerpoint/2010/main" val="628854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start</a:t>
            </a:r>
            <a:r>
              <a:rPr lang="en-US" baseline="0" dirty="0" smtClean="0"/>
              <a:t> to model what  are OK practices, </a:t>
            </a:r>
            <a:r>
              <a:rPr lang="en-US" dirty="0" smtClean="0"/>
              <a:t>50% utilization, ownerships with</a:t>
            </a:r>
            <a:r>
              <a:rPr lang="en-US" baseline="0" dirty="0" smtClean="0"/>
              <a:t> relatively higher harvest rates show an increase in total carbon sequestration rate metric. </a:t>
            </a:r>
            <a:endParaRPr lang="en-US" dirty="0" smtClean="0"/>
          </a:p>
          <a:p>
            <a:endParaRPr lang="en-US" dirty="0"/>
          </a:p>
        </p:txBody>
      </p:sp>
      <p:sp>
        <p:nvSpPr>
          <p:cNvPr id="4" name="Slide Number Placeholder 3"/>
          <p:cNvSpPr>
            <a:spLocks noGrp="1"/>
          </p:cNvSpPr>
          <p:nvPr>
            <p:ph type="sldNum" sz="quarter" idx="10"/>
          </p:nvPr>
        </p:nvSpPr>
        <p:spPr/>
        <p:txBody>
          <a:bodyPr/>
          <a:lstStyle/>
          <a:p>
            <a:fld id="{0E5BA131-19B9-C946-A794-77DFA5461353}" type="slidenum">
              <a:rPr lang="en-US" smtClean="0"/>
              <a:t>14</a:t>
            </a:fld>
            <a:endParaRPr lang="en-US"/>
          </a:p>
        </p:txBody>
      </p:sp>
    </p:spTree>
    <p:extLst>
      <p:ext uri="{BB962C8B-B14F-4D97-AF65-F5344CB8AC3E}">
        <p14:creationId xmlns:p14="http://schemas.microsoft.com/office/powerpoint/2010/main" val="227915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75% utilization – As</a:t>
            </a:r>
            <a:r>
              <a:rPr lang="en-US" baseline="0" dirty="0" smtClean="0"/>
              <a:t> more and more of the logging slash is chipped and used for bioenergy, rather than being left to decompose or burn, the moderate harvest/moderate inventory strategies look better and better. Very similar to the high harvest/moderate inventory strategy of Oregon’s private industry. </a:t>
            </a:r>
          </a:p>
          <a:p>
            <a:r>
              <a:rPr lang="en-US" baseline="0" dirty="0" smtClean="0"/>
              <a:t>With the exception of CA Wilderness – CA NFS R – every strategy is generating positive carbon sequestration rates.</a:t>
            </a:r>
          </a:p>
          <a:p>
            <a:r>
              <a:rPr lang="en-US" baseline="0" dirty="0" smtClean="0"/>
              <a:t>However, it does appear that NFS Timberlands in both OR and CA could improve by reducing their mortality losses and increasing removals – and more to the NW in this graph. (the red arrow)</a:t>
            </a:r>
          </a:p>
          <a:p>
            <a:r>
              <a:rPr lang="en-US" baseline="0" dirty="0" smtClean="0"/>
              <a:t>In addition, if owners actually could earn a ‘rent’ payment for carbon sequestration or carbon inventories, a shift to higher inventories and higher sequestration rates would appear possible – assuming that BLM and ODF lands are comparable to adjacent private lands. (the blue arrow)</a:t>
            </a:r>
          </a:p>
          <a:p>
            <a:endParaRPr lang="en-US" dirty="0" smtClean="0"/>
          </a:p>
          <a:p>
            <a:r>
              <a:rPr lang="en-US" dirty="0" smtClean="0"/>
              <a:t>Concluding Points - 3</a:t>
            </a:r>
          </a:p>
          <a:p>
            <a:pPr marL="228600" indent="-228600">
              <a:buAutoNum type="arabicPeriod"/>
            </a:pPr>
            <a:r>
              <a:rPr lang="en-US" dirty="0" smtClean="0"/>
              <a:t>There</a:t>
            </a:r>
            <a:r>
              <a:rPr lang="en-US" baseline="0" dirty="0" smtClean="0"/>
              <a:t> seems to be a significant tradeoff between high carbon storage and high carbon sequestration rates at the tree and ownership levels. CA policy conflates the two all the time. </a:t>
            </a:r>
          </a:p>
          <a:p>
            <a:pPr marL="228600" indent="-228600">
              <a:buAutoNum type="arabicPeriod"/>
            </a:pPr>
            <a:r>
              <a:rPr lang="en-US" baseline="0" dirty="0" smtClean="0"/>
              <a:t>Large differences in fire and non-fire mortality losses on what seem to be similar forest lands suggest that high mortality rates can be managed downwards. </a:t>
            </a:r>
          </a:p>
          <a:p>
            <a:pPr marL="228600" indent="-228600">
              <a:buAutoNum type="arabicPeriod"/>
            </a:pPr>
            <a:r>
              <a:rPr lang="en-US" baseline="0" dirty="0" smtClean="0"/>
              <a:t>If society is going to be truly serious about increasing overall carbon capture efficiencies, then there are a number of potentially more productive strategies worth exploring. </a:t>
            </a:r>
          </a:p>
          <a:p>
            <a:pPr marL="228600" indent="-228600">
              <a:buAutoNum type="arabicPeriod"/>
            </a:pPr>
            <a:endParaRPr lang="en-US" baseline="0" dirty="0" smtClean="0"/>
          </a:p>
          <a:p>
            <a:pPr marL="228600" indent="-228600">
              <a:buAutoNum type="arabicPeriod"/>
            </a:pPr>
            <a:endParaRPr lang="en-US" baseline="0" dirty="0" smtClean="0"/>
          </a:p>
          <a:p>
            <a:pPr marL="0" indent="0">
              <a:buNone/>
            </a:pPr>
            <a:r>
              <a:rPr lang="en-US" baseline="0" dirty="0" smtClean="0"/>
              <a:t>Thank you and please ask any questions. </a:t>
            </a:r>
          </a:p>
          <a:p>
            <a:pPr marL="0" indent="0">
              <a:buNone/>
            </a:pPr>
            <a:endParaRPr lang="en-US" dirty="0" smtClean="0"/>
          </a:p>
          <a:p>
            <a:r>
              <a:rPr lang="en-US" dirty="0" smtClean="0"/>
              <a:t>Forest management on different ownerships provides insights into forest carbon sequestration</a:t>
            </a:r>
          </a:p>
          <a:p>
            <a:r>
              <a:rPr lang="en-US" dirty="0" smtClean="0"/>
              <a:t>Gross growth tracks site quality but allocation to net change, removals, and mortality is a management choice</a:t>
            </a:r>
          </a:p>
          <a:p>
            <a:r>
              <a:rPr lang="en-US" dirty="0" smtClean="0"/>
              <a:t>Fire and non-fire mortality are manageable</a:t>
            </a:r>
          </a:p>
          <a:p>
            <a:r>
              <a:rPr lang="en-US" dirty="0" smtClean="0"/>
              <a:t>Big trees seem to use much more of carbon sequestration for respiration – lower growth rates</a:t>
            </a:r>
          </a:p>
          <a:p>
            <a:r>
              <a:rPr lang="en-US" dirty="0" smtClean="0"/>
              <a:t>When using harvested products efficiently is a social goal, then privately managed forests generate more climate benefits per hectare than current national forest management – BLM and State lands are interesting public sector alternatives</a:t>
            </a:r>
          </a:p>
          <a:p>
            <a:endParaRPr lang="en-US" dirty="0" smtClean="0"/>
          </a:p>
          <a:p>
            <a:r>
              <a:rPr lang="en-US" dirty="0" smtClean="0"/>
              <a:t>What is the carbon profile</a:t>
            </a:r>
            <a:r>
              <a:rPr lang="en-US" baseline="0" dirty="0" smtClean="0"/>
              <a:t> of mortality? Adds dead wood to the existing dead and down inventory that is decomposing every day. Some of the carbon may go into increased SOC in the soil, but forest soils in the west are reasonably high compare to sandy soils common in SE forestry and especially to agricultural soils. </a:t>
            </a:r>
          </a:p>
          <a:p>
            <a:r>
              <a:rPr lang="en-US" baseline="0" dirty="0" smtClean="0"/>
              <a:t>FIA analysts working on this question, but it is more difficult than for live trees, since snags crack off, down wood can roll, move, fracture. And all of this dead and down wood has a much higher probability of high consumption in future wildfires. </a:t>
            </a:r>
          </a:p>
          <a:p>
            <a:endParaRPr lang="en-US" baseline="0" dirty="0" smtClean="0"/>
          </a:p>
          <a:p>
            <a:r>
              <a:rPr lang="en-US" baseline="0" dirty="0" smtClean="0"/>
              <a:t>In real time, can measure whether dead and down stocks are going up or down or are roughly stable - </a:t>
            </a:r>
            <a:endParaRPr lang="en-US" dirty="0" smtClean="0"/>
          </a:p>
          <a:p>
            <a:endParaRPr lang="en-US" dirty="0"/>
          </a:p>
        </p:txBody>
      </p:sp>
      <p:sp>
        <p:nvSpPr>
          <p:cNvPr id="4" name="Slide Number Placeholder 3"/>
          <p:cNvSpPr>
            <a:spLocks noGrp="1"/>
          </p:cNvSpPr>
          <p:nvPr>
            <p:ph type="sldNum" sz="quarter" idx="10"/>
          </p:nvPr>
        </p:nvSpPr>
        <p:spPr/>
        <p:txBody>
          <a:bodyPr/>
          <a:lstStyle/>
          <a:p>
            <a:fld id="{0E5BA131-19B9-C946-A794-77DFA5461353}" type="slidenum">
              <a:rPr lang="en-US" smtClean="0"/>
              <a:t>15</a:t>
            </a:fld>
            <a:endParaRPr lang="en-US"/>
          </a:p>
        </p:txBody>
      </p:sp>
    </p:spTree>
    <p:extLst>
      <p:ext uri="{BB962C8B-B14F-4D97-AF65-F5344CB8AC3E}">
        <p14:creationId xmlns:p14="http://schemas.microsoft.com/office/powerpoint/2010/main" val="385591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FIA</a:t>
            </a:r>
            <a:r>
              <a:rPr lang="en-US" baseline="0" dirty="0" smtClean="0"/>
              <a:t> </a:t>
            </a:r>
            <a:r>
              <a:rPr lang="en-US" baseline="0" dirty="0" err="1" smtClean="0"/>
              <a:t>remeasurements</a:t>
            </a:r>
            <a:r>
              <a:rPr lang="en-US" baseline="0" dirty="0" smtClean="0"/>
              <a:t> provide a more robust sample than small area measurements and models.</a:t>
            </a:r>
          </a:p>
          <a:p>
            <a:r>
              <a:rPr lang="en-US" baseline="0" dirty="0" smtClean="0"/>
              <a:t>There are a number of reasons why forest economists should care about all of these tree demography data. </a:t>
            </a:r>
          </a:p>
          <a:p>
            <a:endParaRPr lang="en-US" baseline="0" dirty="0" smtClean="0"/>
          </a:p>
          <a:p>
            <a:r>
              <a:rPr lang="en-US" baseline="0" dirty="0" smtClean="0"/>
              <a:t>Unlike </a:t>
            </a:r>
            <a:r>
              <a:rPr lang="en-US" baseline="0" dirty="0" err="1" smtClean="0"/>
              <a:t>sawlogs</a:t>
            </a:r>
            <a:r>
              <a:rPr lang="en-US" baseline="0" dirty="0" smtClean="0"/>
              <a:t>, owners can get no financial compensation for either their carbon storage or the annual carbon sequestration rate. But there is an endless public policy discussion about whether the private or public entities should have financial incentives or regulatory requirements to provide ‘carbon climate benefits’ – however they will measured. As many of you know, California’s ARB will pay forest owners if they can justify a certain forest condition and promise to keep those above regional average inventories for 100 years. Most of the beneficiaries are now east of the Mississippi. </a:t>
            </a:r>
          </a:p>
          <a:p>
            <a:endParaRPr lang="en-US" dirty="0"/>
          </a:p>
        </p:txBody>
      </p:sp>
      <p:sp>
        <p:nvSpPr>
          <p:cNvPr id="4" name="Slide Number Placeholder 3"/>
          <p:cNvSpPr>
            <a:spLocks noGrp="1"/>
          </p:cNvSpPr>
          <p:nvPr>
            <p:ph type="sldNum" sz="quarter" idx="10"/>
          </p:nvPr>
        </p:nvSpPr>
        <p:spPr/>
        <p:txBody>
          <a:bodyPr/>
          <a:lstStyle/>
          <a:p>
            <a:fld id="{0E5BA131-19B9-C946-A794-77DFA5461353}" type="slidenum">
              <a:rPr lang="en-US" smtClean="0"/>
              <a:t>2</a:t>
            </a:fld>
            <a:endParaRPr lang="en-US"/>
          </a:p>
        </p:txBody>
      </p:sp>
    </p:spTree>
    <p:extLst>
      <p:ext uri="{BB962C8B-B14F-4D97-AF65-F5344CB8AC3E}">
        <p14:creationId xmlns:p14="http://schemas.microsoft.com/office/powerpoint/2010/main" val="104705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and CA have nearly identical</a:t>
            </a:r>
            <a:r>
              <a:rPr lang="en-US" baseline="0" dirty="0" smtClean="0"/>
              <a:t> areas of forest, share the same tree species, same endangered birds, fish, and mammals; and the same mix of owners. </a:t>
            </a:r>
          </a:p>
          <a:p>
            <a:r>
              <a:rPr lang="en-US" baseline="0" dirty="0" smtClean="0"/>
              <a:t>OR’s forests have more preferable precipitation and temperature conditions than CA , leading to higher site quality.</a:t>
            </a:r>
          </a:p>
          <a:p>
            <a:r>
              <a:rPr lang="en-US" baseline="0" dirty="0" smtClean="0"/>
              <a:t>Many factors lead to the current status where OR grows about 33% more woody biomass than CA but produces 3x as many wood products as CA from basically the same area of forests. Much of OR’s production is shipped to California – the #1 Wood consuming state in the nation. Every time CA reduces our timber harvest, we make up much of it with imports from OR. </a:t>
            </a:r>
          </a:p>
        </p:txBody>
      </p:sp>
      <p:sp>
        <p:nvSpPr>
          <p:cNvPr id="4" name="Slide Number Placeholder 3"/>
          <p:cNvSpPr>
            <a:spLocks noGrp="1"/>
          </p:cNvSpPr>
          <p:nvPr>
            <p:ph type="sldNum" sz="quarter" idx="10"/>
          </p:nvPr>
        </p:nvSpPr>
        <p:spPr/>
        <p:txBody>
          <a:bodyPr/>
          <a:lstStyle/>
          <a:p>
            <a:fld id="{0E5BA131-19B9-C946-A794-77DFA5461353}" type="slidenum">
              <a:rPr lang="en-US" smtClean="0"/>
              <a:t>3</a:t>
            </a:fld>
            <a:endParaRPr lang="en-US"/>
          </a:p>
        </p:txBody>
      </p:sp>
    </p:spTree>
    <p:extLst>
      <p:ext uri="{BB962C8B-B14F-4D97-AF65-F5344CB8AC3E}">
        <p14:creationId xmlns:p14="http://schemas.microsoft.com/office/powerpoint/2010/main" val="360210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a:t>
            </a:r>
            <a:r>
              <a:rPr lang="en-US" baseline="0" dirty="0" smtClean="0"/>
              <a:t> has a longer forested mountain range and more forests have a fire-friendly Mediterranean climate. </a:t>
            </a:r>
            <a:endParaRPr lang="en-US" dirty="0"/>
          </a:p>
        </p:txBody>
      </p:sp>
      <p:sp>
        <p:nvSpPr>
          <p:cNvPr id="4" name="Slide Number Placeholder 3"/>
          <p:cNvSpPr>
            <a:spLocks noGrp="1"/>
          </p:cNvSpPr>
          <p:nvPr>
            <p:ph type="sldNum" sz="quarter" idx="10"/>
          </p:nvPr>
        </p:nvSpPr>
        <p:spPr/>
        <p:txBody>
          <a:bodyPr/>
          <a:lstStyle/>
          <a:p>
            <a:fld id="{0E5BA131-19B9-C946-A794-77DFA5461353}" type="slidenum">
              <a:rPr lang="en-US" smtClean="0"/>
              <a:t>4</a:t>
            </a:fld>
            <a:endParaRPr lang="en-US"/>
          </a:p>
        </p:txBody>
      </p:sp>
    </p:spTree>
    <p:extLst>
      <p:ext uri="{BB962C8B-B14F-4D97-AF65-F5344CB8AC3E}">
        <p14:creationId xmlns:p14="http://schemas.microsoft.com/office/powerpoint/2010/main" val="292529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total area is roughly the same, there are differences in the distribution across owners. OR has a much  bigger BLM presence while CA has considerably more forests in wilderness and parks. We also have a lot more private land owned by families rather than companies – who typically practice less intensive forest management. </a:t>
            </a:r>
          </a:p>
          <a:p>
            <a:r>
              <a:rPr lang="en-US" baseline="0" dirty="0" smtClean="0"/>
              <a:t>The 2008 Farm Bill protects the privacy of private land owners, so the any detailed splits between these two very different types of private forest owners can only be done by USFS researchers. </a:t>
            </a:r>
            <a:endParaRPr lang="en-US" dirty="0" smtClean="0"/>
          </a:p>
          <a:p>
            <a:r>
              <a:rPr lang="en-US" dirty="0" smtClean="0"/>
              <a:t>The</a:t>
            </a:r>
            <a:r>
              <a:rPr lang="en-US" baseline="0" dirty="0" smtClean="0"/>
              <a:t> Classic comparison NFS Timberland v Private Industry makes up only ½ the acres in each state. Much more ownership and management variation to use</a:t>
            </a:r>
            <a:endParaRPr lang="en-US" dirty="0"/>
          </a:p>
        </p:txBody>
      </p:sp>
      <p:sp>
        <p:nvSpPr>
          <p:cNvPr id="4" name="Slide Number Placeholder 3"/>
          <p:cNvSpPr>
            <a:spLocks noGrp="1"/>
          </p:cNvSpPr>
          <p:nvPr>
            <p:ph type="sldNum" sz="quarter" idx="10"/>
          </p:nvPr>
        </p:nvSpPr>
        <p:spPr/>
        <p:txBody>
          <a:bodyPr/>
          <a:lstStyle/>
          <a:p>
            <a:fld id="{0E5BA131-19B9-C946-A794-77DFA5461353}" type="slidenum">
              <a:rPr lang="en-US" smtClean="0"/>
              <a:t>5</a:t>
            </a:fld>
            <a:endParaRPr lang="en-US"/>
          </a:p>
        </p:txBody>
      </p:sp>
    </p:spTree>
    <p:extLst>
      <p:ext uri="{BB962C8B-B14F-4D97-AF65-F5344CB8AC3E}">
        <p14:creationId xmlns:p14="http://schemas.microsoft.com/office/powerpoint/2010/main" val="83253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combination of better sites and higher production</a:t>
            </a:r>
            <a:r>
              <a:rPr lang="en-US" baseline="0" dirty="0" smtClean="0"/>
              <a:t> in </a:t>
            </a:r>
            <a:r>
              <a:rPr lang="en-US" dirty="0" smtClean="0"/>
              <a:t>OR results in</a:t>
            </a:r>
            <a:r>
              <a:rPr lang="en-US" baseline="0" dirty="0" smtClean="0"/>
              <a:t> the inventories per hectare that are remarkably similar to CA.</a:t>
            </a:r>
            <a:endParaRPr lang="en-US" dirty="0"/>
          </a:p>
        </p:txBody>
      </p:sp>
      <p:sp>
        <p:nvSpPr>
          <p:cNvPr id="4" name="Slide Number Placeholder 3"/>
          <p:cNvSpPr>
            <a:spLocks noGrp="1"/>
          </p:cNvSpPr>
          <p:nvPr>
            <p:ph type="sldNum" sz="quarter" idx="10"/>
          </p:nvPr>
        </p:nvSpPr>
        <p:spPr/>
        <p:txBody>
          <a:bodyPr/>
          <a:lstStyle/>
          <a:p>
            <a:fld id="{0E5BA131-19B9-C946-A794-77DFA5461353}" type="slidenum">
              <a:rPr lang="en-US" smtClean="0"/>
              <a:t>6</a:t>
            </a:fld>
            <a:endParaRPr lang="en-US"/>
          </a:p>
        </p:txBody>
      </p:sp>
    </p:spTree>
    <p:extLst>
      <p:ext uri="{BB962C8B-B14F-4D97-AF65-F5344CB8AC3E}">
        <p14:creationId xmlns:p14="http://schemas.microsoft.com/office/powerpoint/2010/main" val="2708893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 comparison, I will show just two federal ownerships, the all state mean, and two private ownerships to represent the range in each state. </a:t>
            </a:r>
            <a:endParaRPr lang="en-US" dirty="0" smtClean="0"/>
          </a:p>
          <a:p>
            <a:r>
              <a:rPr lang="en-US" dirty="0" smtClean="0"/>
              <a:t>You can see from the ‘removals</a:t>
            </a:r>
            <a:r>
              <a:rPr lang="en-US" baseline="0" dirty="0" smtClean="0"/>
              <a:t>’ in the central bar that </a:t>
            </a:r>
            <a:r>
              <a:rPr lang="en-US" dirty="0" smtClean="0"/>
              <a:t>OR produces about 3x as much</a:t>
            </a:r>
            <a:r>
              <a:rPr lang="en-US" baseline="0" dirty="0" smtClean="0"/>
              <a:t> product from the same amount of total forest land as in CA. </a:t>
            </a:r>
          </a:p>
          <a:p>
            <a:r>
              <a:rPr lang="en-US" baseline="0" dirty="0" smtClean="0"/>
              <a:t>Mortality losses are much higher in CA while net change in forest inventories are higher in OR for all ownerships except Private Industry lands. </a:t>
            </a:r>
          </a:p>
        </p:txBody>
      </p:sp>
      <p:sp>
        <p:nvSpPr>
          <p:cNvPr id="4" name="Slide Number Placeholder 3"/>
          <p:cNvSpPr>
            <a:spLocks noGrp="1"/>
          </p:cNvSpPr>
          <p:nvPr>
            <p:ph type="sldNum" sz="quarter" idx="10"/>
          </p:nvPr>
        </p:nvSpPr>
        <p:spPr/>
        <p:txBody>
          <a:bodyPr/>
          <a:lstStyle/>
          <a:p>
            <a:fld id="{0E5BA131-19B9-C946-A794-77DFA5461353}" type="slidenum">
              <a:rPr lang="en-US" smtClean="0"/>
              <a:t>7</a:t>
            </a:fld>
            <a:endParaRPr lang="en-US"/>
          </a:p>
        </p:txBody>
      </p:sp>
    </p:spTree>
    <p:extLst>
      <p:ext uri="{BB962C8B-B14F-4D97-AF65-F5344CB8AC3E}">
        <p14:creationId xmlns:p14="http://schemas.microsoft.com/office/powerpoint/2010/main" val="3202575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BA131-19B9-C946-A794-77DFA5461353}" type="slidenum">
              <a:rPr lang="en-US" smtClean="0"/>
              <a:t>8</a:t>
            </a:fld>
            <a:endParaRPr lang="en-US"/>
          </a:p>
        </p:txBody>
      </p:sp>
    </p:spTree>
    <p:extLst>
      <p:ext uri="{BB962C8B-B14F-4D97-AF65-F5344CB8AC3E}">
        <p14:creationId xmlns:p14="http://schemas.microsoft.com/office/powerpoint/2010/main" val="275547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GRM patterns</a:t>
            </a:r>
            <a:r>
              <a:rPr lang="en-US" baseline="0" dirty="0" smtClean="0"/>
              <a:t> really diverge for the 25% (</a:t>
            </a:r>
            <a:r>
              <a:rPr lang="en-US" baseline="0" dirty="0" err="1" smtClean="0"/>
              <a:t>pvt</a:t>
            </a:r>
            <a:r>
              <a:rPr lang="en-US" baseline="0" dirty="0" smtClean="0"/>
              <a:t>) to 50% (NFS) of the total inventory in trees GT 25” . Significant levels of carbon capture, not proportional to initial inventory, but a lot of it goes from live to dead trees – mortality. Harvest is significant of private industry who probably have equal amounts growing in to this size class. </a:t>
            </a:r>
            <a:endParaRPr lang="en-US" dirty="0"/>
          </a:p>
        </p:txBody>
      </p:sp>
      <p:sp>
        <p:nvSpPr>
          <p:cNvPr id="4" name="Slide Number Placeholder 3"/>
          <p:cNvSpPr>
            <a:spLocks noGrp="1"/>
          </p:cNvSpPr>
          <p:nvPr>
            <p:ph type="sldNum" sz="quarter" idx="10"/>
          </p:nvPr>
        </p:nvSpPr>
        <p:spPr/>
        <p:txBody>
          <a:bodyPr/>
          <a:lstStyle/>
          <a:p>
            <a:fld id="{0E5BA131-19B9-C946-A794-77DFA5461353}" type="slidenum">
              <a:rPr lang="en-US" smtClean="0"/>
              <a:t>9</a:t>
            </a:fld>
            <a:endParaRPr lang="en-US"/>
          </a:p>
        </p:txBody>
      </p:sp>
    </p:spTree>
    <p:extLst>
      <p:ext uri="{BB962C8B-B14F-4D97-AF65-F5344CB8AC3E}">
        <p14:creationId xmlns:p14="http://schemas.microsoft.com/office/powerpoint/2010/main" val="125857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B43A80-8DAE-F845-8AB6-8A6FEECF6F0E}" type="datetime1">
              <a:rPr lang="en-US" smtClean="0"/>
              <a:t>6/21/2017</a:t>
            </a:fld>
            <a:endParaRPr lang="en-US"/>
          </a:p>
        </p:txBody>
      </p:sp>
      <p:sp>
        <p:nvSpPr>
          <p:cNvPr id="5" name="Footer Placeholder 4"/>
          <p:cNvSpPr>
            <a:spLocks noGrp="1"/>
          </p:cNvSpPr>
          <p:nvPr>
            <p:ph type="ftr" sz="quarter" idx="11"/>
          </p:nvPr>
        </p:nvSpPr>
        <p:spPr/>
        <p:txBody>
          <a:bodyPr/>
          <a:lstStyle/>
          <a:p>
            <a:r>
              <a:rPr lang="en-US" smtClean="0"/>
              <a:t>Please do not quote or cite </a:t>
            </a:r>
            <a:endParaRPr lang="en-US"/>
          </a:p>
        </p:txBody>
      </p:sp>
      <p:sp>
        <p:nvSpPr>
          <p:cNvPr id="6" name="Slide Number Placeholder 5"/>
          <p:cNvSpPr>
            <a:spLocks noGrp="1"/>
          </p:cNvSpPr>
          <p:nvPr>
            <p:ph type="sldNum" sz="quarter" idx="12"/>
          </p:nvPr>
        </p:nvSpPr>
        <p:spPr/>
        <p:txBody>
          <a:bodyPr/>
          <a:lstStyle/>
          <a:p>
            <a:fld id="{46DC2FF1-9A61-AF44-82FC-1D9CC72D6D1E}" type="slidenum">
              <a:rPr lang="en-US" smtClean="0"/>
              <a:t>‹#›</a:t>
            </a:fld>
            <a:endParaRPr lang="en-US"/>
          </a:p>
        </p:txBody>
      </p:sp>
    </p:spTree>
    <p:extLst>
      <p:ext uri="{BB962C8B-B14F-4D97-AF65-F5344CB8AC3E}">
        <p14:creationId xmlns:p14="http://schemas.microsoft.com/office/powerpoint/2010/main" val="210765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7A8AD-8AA5-4348-BCCB-907B2B437B38}" type="datetime1">
              <a:rPr lang="en-US" smtClean="0"/>
              <a:t>6/21/2017</a:t>
            </a:fld>
            <a:endParaRPr lang="en-US"/>
          </a:p>
        </p:txBody>
      </p:sp>
      <p:sp>
        <p:nvSpPr>
          <p:cNvPr id="5" name="Footer Placeholder 4"/>
          <p:cNvSpPr>
            <a:spLocks noGrp="1"/>
          </p:cNvSpPr>
          <p:nvPr>
            <p:ph type="ftr" sz="quarter" idx="11"/>
          </p:nvPr>
        </p:nvSpPr>
        <p:spPr/>
        <p:txBody>
          <a:bodyPr/>
          <a:lstStyle/>
          <a:p>
            <a:r>
              <a:rPr lang="en-US" smtClean="0"/>
              <a:t>Please do not quote or cite </a:t>
            </a:r>
            <a:endParaRPr lang="en-US"/>
          </a:p>
        </p:txBody>
      </p:sp>
      <p:sp>
        <p:nvSpPr>
          <p:cNvPr id="6" name="Slide Number Placeholder 5"/>
          <p:cNvSpPr>
            <a:spLocks noGrp="1"/>
          </p:cNvSpPr>
          <p:nvPr>
            <p:ph type="sldNum" sz="quarter" idx="12"/>
          </p:nvPr>
        </p:nvSpPr>
        <p:spPr/>
        <p:txBody>
          <a:bodyPr/>
          <a:lstStyle/>
          <a:p>
            <a:fld id="{46DC2FF1-9A61-AF44-82FC-1D9CC72D6D1E}" type="slidenum">
              <a:rPr lang="en-US" smtClean="0"/>
              <a:t>‹#›</a:t>
            </a:fld>
            <a:endParaRPr lang="en-US"/>
          </a:p>
        </p:txBody>
      </p:sp>
    </p:spTree>
    <p:extLst>
      <p:ext uri="{BB962C8B-B14F-4D97-AF65-F5344CB8AC3E}">
        <p14:creationId xmlns:p14="http://schemas.microsoft.com/office/powerpoint/2010/main" val="1418242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6268D-231B-4D4F-88BE-CC5B4B641C7E}" type="datetime1">
              <a:rPr lang="en-US" smtClean="0"/>
              <a:t>6/21/2017</a:t>
            </a:fld>
            <a:endParaRPr lang="en-US"/>
          </a:p>
        </p:txBody>
      </p:sp>
      <p:sp>
        <p:nvSpPr>
          <p:cNvPr id="5" name="Footer Placeholder 4"/>
          <p:cNvSpPr>
            <a:spLocks noGrp="1"/>
          </p:cNvSpPr>
          <p:nvPr>
            <p:ph type="ftr" sz="quarter" idx="11"/>
          </p:nvPr>
        </p:nvSpPr>
        <p:spPr/>
        <p:txBody>
          <a:bodyPr/>
          <a:lstStyle/>
          <a:p>
            <a:r>
              <a:rPr lang="en-US" smtClean="0"/>
              <a:t>Please do not quote or cite </a:t>
            </a:r>
            <a:endParaRPr lang="en-US"/>
          </a:p>
        </p:txBody>
      </p:sp>
      <p:sp>
        <p:nvSpPr>
          <p:cNvPr id="6" name="Slide Number Placeholder 5"/>
          <p:cNvSpPr>
            <a:spLocks noGrp="1"/>
          </p:cNvSpPr>
          <p:nvPr>
            <p:ph type="sldNum" sz="quarter" idx="12"/>
          </p:nvPr>
        </p:nvSpPr>
        <p:spPr/>
        <p:txBody>
          <a:bodyPr/>
          <a:lstStyle/>
          <a:p>
            <a:fld id="{46DC2FF1-9A61-AF44-82FC-1D9CC72D6D1E}" type="slidenum">
              <a:rPr lang="en-US" smtClean="0"/>
              <a:t>‹#›</a:t>
            </a:fld>
            <a:endParaRPr lang="en-US"/>
          </a:p>
        </p:txBody>
      </p:sp>
    </p:spTree>
    <p:extLst>
      <p:ext uri="{BB962C8B-B14F-4D97-AF65-F5344CB8AC3E}">
        <p14:creationId xmlns:p14="http://schemas.microsoft.com/office/powerpoint/2010/main" val="160026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7DCC7-CEDD-5549-9AAB-D4AD0F8B7EC0}" type="datetime1">
              <a:rPr lang="en-US" smtClean="0"/>
              <a:t>6/21/2017</a:t>
            </a:fld>
            <a:endParaRPr lang="en-US"/>
          </a:p>
        </p:txBody>
      </p:sp>
      <p:sp>
        <p:nvSpPr>
          <p:cNvPr id="5" name="Footer Placeholder 4"/>
          <p:cNvSpPr>
            <a:spLocks noGrp="1"/>
          </p:cNvSpPr>
          <p:nvPr>
            <p:ph type="ftr" sz="quarter" idx="11"/>
          </p:nvPr>
        </p:nvSpPr>
        <p:spPr/>
        <p:txBody>
          <a:bodyPr/>
          <a:lstStyle/>
          <a:p>
            <a:r>
              <a:rPr lang="en-US" smtClean="0"/>
              <a:t>Please do not quote or cite </a:t>
            </a:r>
            <a:endParaRPr lang="en-US"/>
          </a:p>
        </p:txBody>
      </p:sp>
      <p:sp>
        <p:nvSpPr>
          <p:cNvPr id="6" name="Slide Number Placeholder 5"/>
          <p:cNvSpPr>
            <a:spLocks noGrp="1"/>
          </p:cNvSpPr>
          <p:nvPr>
            <p:ph type="sldNum" sz="quarter" idx="12"/>
          </p:nvPr>
        </p:nvSpPr>
        <p:spPr/>
        <p:txBody>
          <a:bodyPr/>
          <a:lstStyle/>
          <a:p>
            <a:fld id="{46DC2FF1-9A61-AF44-82FC-1D9CC72D6D1E}" type="slidenum">
              <a:rPr lang="en-US" smtClean="0"/>
              <a:t>‹#›</a:t>
            </a:fld>
            <a:endParaRPr lang="en-US"/>
          </a:p>
        </p:txBody>
      </p:sp>
    </p:spTree>
    <p:extLst>
      <p:ext uri="{BB962C8B-B14F-4D97-AF65-F5344CB8AC3E}">
        <p14:creationId xmlns:p14="http://schemas.microsoft.com/office/powerpoint/2010/main" val="74588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3DDD26-0944-3D4C-A448-6265C4DBEE42}" type="datetime1">
              <a:rPr lang="en-US" smtClean="0"/>
              <a:t>6/21/2017</a:t>
            </a:fld>
            <a:endParaRPr lang="en-US"/>
          </a:p>
        </p:txBody>
      </p:sp>
      <p:sp>
        <p:nvSpPr>
          <p:cNvPr id="5" name="Footer Placeholder 4"/>
          <p:cNvSpPr>
            <a:spLocks noGrp="1"/>
          </p:cNvSpPr>
          <p:nvPr>
            <p:ph type="ftr" sz="quarter" idx="11"/>
          </p:nvPr>
        </p:nvSpPr>
        <p:spPr/>
        <p:txBody>
          <a:bodyPr/>
          <a:lstStyle/>
          <a:p>
            <a:r>
              <a:rPr lang="en-US" smtClean="0"/>
              <a:t>Please do not quote or cite </a:t>
            </a:r>
            <a:endParaRPr lang="en-US"/>
          </a:p>
        </p:txBody>
      </p:sp>
      <p:sp>
        <p:nvSpPr>
          <p:cNvPr id="6" name="Slide Number Placeholder 5"/>
          <p:cNvSpPr>
            <a:spLocks noGrp="1"/>
          </p:cNvSpPr>
          <p:nvPr>
            <p:ph type="sldNum" sz="quarter" idx="12"/>
          </p:nvPr>
        </p:nvSpPr>
        <p:spPr/>
        <p:txBody>
          <a:bodyPr/>
          <a:lstStyle/>
          <a:p>
            <a:fld id="{46DC2FF1-9A61-AF44-82FC-1D9CC72D6D1E}" type="slidenum">
              <a:rPr lang="en-US" smtClean="0"/>
              <a:t>‹#›</a:t>
            </a:fld>
            <a:endParaRPr lang="en-US"/>
          </a:p>
        </p:txBody>
      </p:sp>
    </p:spTree>
    <p:extLst>
      <p:ext uri="{BB962C8B-B14F-4D97-AF65-F5344CB8AC3E}">
        <p14:creationId xmlns:p14="http://schemas.microsoft.com/office/powerpoint/2010/main" val="366314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8BC4FC-906B-BC4C-98CC-487B6DD00130}" type="datetime1">
              <a:rPr lang="en-US" smtClean="0"/>
              <a:t>6/21/2017</a:t>
            </a:fld>
            <a:endParaRPr lang="en-US"/>
          </a:p>
        </p:txBody>
      </p:sp>
      <p:sp>
        <p:nvSpPr>
          <p:cNvPr id="6" name="Footer Placeholder 5"/>
          <p:cNvSpPr>
            <a:spLocks noGrp="1"/>
          </p:cNvSpPr>
          <p:nvPr>
            <p:ph type="ftr" sz="quarter" idx="11"/>
          </p:nvPr>
        </p:nvSpPr>
        <p:spPr/>
        <p:txBody>
          <a:bodyPr/>
          <a:lstStyle/>
          <a:p>
            <a:r>
              <a:rPr lang="en-US" smtClean="0"/>
              <a:t>Please do not quote or cite </a:t>
            </a:r>
            <a:endParaRPr lang="en-US"/>
          </a:p>
        </p:txBody>
      </p:sp>
      <p:sp>
        <p:nvSpPr>
          <p:cNvPr id="7" name="Slide Number Placeholder 6"/>
          <p:cNvSpPr>
            <a:spLocks noGrp="1"/>
          </p:cNvSpPr>
          <p:nvPr>
            <p:ph type="sldNum" sz="quarter" idx="12"/>
          </p:nvPr>
        </p:nvSpPr>
        <p:spPr/>
        <p:txBody>
          <a:bodyPr/>
          <a:lstStyle/>
          <a:p>
            <a:fld id="{46DC2FF1-9A61-AF44-82FC-1D9CC72D6D1E}" type="slidenum">
              <a:rPr lang="en-US" smtClean="0"/>
              <a:t>‹#›</a:t>
            </a:fld>
            <a:endParaRPr lang="en-US"/>
          </a:p>
        </p:txBody>
      </p:sp>
    </p:spTree>
    <p:extLst>
      <p:ext uri="{BB962C8B-B14F-4D97-AF65-F5344CB8AC3E}">
        <p14:creationId xmlns:p14="http://schemas.microsoft.com/office/powerpoint/2010/main" val="148470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162052-1F3E-0C41-95B9-3488C5187FD7}" type="datetime1">
              <a:rPr lang="en-US" smtClean="0"/>
              <a:t>6/21/2017</a:t>
            </a:fld>
            <a:endParaRPr lang="en-US"/>
          </a:p>
        </p:txBody>
      </p:sp>
      <p:sp>
        <p:nvSpPr>
          <p:cNvPr id="8" name="Footer Placeholder 7"/>
          <p:cNvSpPr>
            <a:spLocks noGrp="1"/>
          </p:cNvSpPr>
          <p:nvPr>
            <p:ph type="ftr" sz="quarter" idx="11"/>
          </p:nvPr>
        </p:nvSpPr>
        <p:spPr/>
        <p:txBody>
          <a:bodyPr/>
          <a:lstStyle/>
          <a:p>
            <a:r>
              <a:rPr lang="en-US" smtClean="0"/>
              <a:t>Please do not quote or cite </a:t>
            </a:r>
            <a:endParaRPr lang="en-US"/>
          </a:p>
        </p:txBody>
      </p:sp>
      <p:sp>
        <p:nvSpPr>
          <p:cNvPr id="9" name="Slide Number Placeholder 8"/>
          <p:cNvSpPr>
            <a:spLocks noGrp="1"/>
          </p:cNvSpPr>
          <p:nvPr>
            <p:ph type="sldNum" sz="quarter" idx="12"/>
          </p:nvPr>
        </p:nvSpPr>
        <p:spPr/>
        <p:txBody>
          <a:bodyPr/>
          <a:lstStyle/>
          <a:p>
            <a:fld id="{46DC2FF1-9A61-AF44-82FC-1D9CC72D6D1E}" type="slidenum">
              <a:rPr lang="en-US" smtClean="0"/>
              <a:t>‹#›</a:t>
            </a:fld>
            <a:endParaRPr lang="en-US"/>
          </a:p>
        </p:txBody>
      </p:sp>
    </p:spTree>
    <p:extLst>
      <p:ext uri="{BB962C8B-B14F-4D97-AF65-F5344CB8AC3E}">
        <p14:creationId xmlns:p14="http://schemas.microsoft.com/office/powerpoint/2010/main" val="268125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D02138-1886-1A4E-8E0C-9B99F4568E01}" type="datetime1">
              <a:rPr lang="en-US" smtClean="0"/>
              <a:t>6/21/2017</a:t>
            </a:fld>
            <a:endParaRPr lang="en-US"/>
          </a:p>
        </p:txBody>
      </p:sp>
      <p:sp>
        <p:nvSpPr>
          <p:cNvPr id="4" name="Footer Placeholder 3"/>
          <p:cNvSpPr>
            <a:spLocks noGrp="1"/>
          </p:cNvSpPr>
          <p:nvPr>
            <p:ph type="ftr" sz="quarter" idx="11"/>
          </p:nvPr>
        </p:nvSpPr>
        <p:spPr/>
        <p:txBody>
          <a:bodyPr/>
          <a:lstStyle/>
          <a:p>
            <a:r>
              <a:rPr lang="en-US" smtClean="0"/>
              <a:t>Please do not quote or cite </a:t>
            </a:r>
            <a:endParaRPr lang="en-US"/>
          </a:p>
        </p:txBody>
      </p:sp>
      <p:sp>
        <p:nvSpPr>
          <p:cNvPr id="5" name="Slide Number Placeholder 4"/>
          <p:cNvSpPr>
            <a:spLocks noGrp="1"/>
          </p:cNvSpPr>
          <p:nvPr>
            <p:ph type="sldNum" sz="quarter" idx="12"/>
          </p:nvPr>
        </p:nvSpPr>
        <p:spPr/>
        <p:txBody>
          <a:bodyPr/>
          <a:lstStyle/>
          <a:p>
            <a:fld id="{46DC2FF1-9A61-AF44-82FC-1D9CC72D6D1E}" type="slidenum">
              <a:rPr lang="en-US" smtClean="0"/>
              <a:t>‹#›</a:t>
            </a:fld>
            <a:endParaRPr lang="en-US"/>
          </a:p>
        </p:txBody>
      </p:sp>
    </p:spTree>
    <p:extLst>
      <p:ext uri="{BB962C8B-B14F-4D97-AF65-F5344CB8AC3E}">
        <p14:creationId xmlns:p14="http://schemas.microsoft.com/office/powerpoint/2010/main" val="3064045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D06A0-6B5F-4B4D-921C-65E477BD289B}" type="datetime1">
              <a:rPr lang="en-US" smtClean="0"/>
              <a:t>6/21/2017</a:t>
            </a:fld>
            <a:endParaRPr lang="en-US"/>
          </a:p>
        </p:txBody>
      </p:sp>
      <p:sp>
        <p:nvSpPr>
          <p:cNvPr id="3" name="Footer Placeholder 2"/>
          <p:cNvSpPr>
            <a:spLocks noGrp="1"/>
          </p:cNvSpPr>
          <p:nvPr>
            <p:ph type="ftr" sz="quarter" idx="11"/>
          </p:nvPr>
        </p:nvSpPr>
        <p:spPr/>
        <p:txBody>
          <a:bodyPr/>
          <a:lstStyle/>
          <a:p>
            <a:r>
              <a:rPr lang="en-US" smtClean="0"/>
              <a:t>Please do not quote or cite </a:t>
            </a:r>
            <a:endParaRPr lang="en-US"/>
          </a:p>
        </p:txBody>
      </p:sp>
      <p:sp>
        <p:nvSpPr>
          <p:cNvPr id="4" name="Slide Number Placeholder 3"/>
          <p:cNvSpPr>
            <a:spLocks noGrp="1"/>
          </p:cNvSpPr>
          <p:nvPr>
            <p:ph type="sldNum" sz="quarter" idx="12"/>
          </p:nvPr>
        </p:nvSpPr>
        <p:spPr/>
        <p:txBody>
          <a:bodyPr/>
          <a:lstStyle/>
          <a:p>
            <a:fld id="{46DC2FF1-9A61-AF44-82FC-1D9CC72D6D1E}" type="slidenum">
              <a:rPr lang="en-US" smtClean="0"/>
              <a:t>‹#›</a:t>
            </a:fld>
            <a:endParaRPr lang="en-US"/>
          </a:p>
        </p:txBody>
      </p:sp>
    </p:spTree>
    <p:extLst>
      <p:ext uri="{BB962C8B-B14F-4D97-AF65-F5344CB8AC3E}">
        <p14:creationId xmlns:p14="http://schemas.microsoft.com/office/powerpoint/2010/main" val="102338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91A8C-0F46-374A-B73C-E4D1BABAB8BE}" type="datetime1">
              <a:rPr lang="en-US" smtClean="0"/>
              <a:t>6/21/2017</a:t>
            </a:fld>
            <a:endParaRPr lang="en-US"/>
          </a:p>
        </p:txBody>
      </p:sp>
      <p:sp>
        <p:nvSpPr>
          <p:cNvPr id="6" name="Footer Placeholder 5"/>
          <p:cNvSpPr>
            <a:spLocks noGrp="1"/>
          </p:cNvSpPr>
          <p:nvPr>
            <p:ph type="ftr" sz="quarter" idx="11"/>
          </p:nvPr>
        </p:nvSpPr>
        <p:spPr/>
        <p:txBody>
          <a:bodyPr/>
          <a:lstStyle/>
          <a:p>
            <a:r>
              <a:rPr lang="en-US" smtClean="0"/>
              <a:t>Please do not quote or cite </a:t>
            </a:r>
            <a:endParaRPr lang="en-US"/>
          </a:p>
        </p:txBody>
      </p:sp>
      <p:sp>
        <p:nvSpPr>
          <p:cNvPr id="7" name="Slide Number Placeholder 6"/>
          <p:cNvSpPr>
            <a:spLocks noGrp="1"/>
          </p:cNvSpPr>
          <p:nvPr>
            <p:ph type="sldNum" sz="quarter" idx="12"/>
          </p:nvPr>
        </p:nvSpPr>
        <p:spPr/>
        <p:txBody>
          <a:bodyPr/>
          <a:lstStyle/>
          <a:p>
            <a:fld id="{46DC2FF1-9A61-AF44-82FC-1D9CC72D6D1E}" type="slidenum">
              <a:rPr lang="en-US" smtClean="0"/>
              <a:t>‹#›</a:t>
            </a:fld>
            <a:endParaRPr lang="en-US"/>
          </a:p>
        </p:txBody>
      </p:sp>
    </p:spTree>
    <p:extLst>
      <p:ext uri="{BB962C8B-B14F-4D97-AF65-F5344CB8AC3E}">
        <p14:creationId xmlns:p14="http://schemas.microsoft.com/office/powerpoint/2010/main" val="94567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B7852-CE95-B44B-9FF5-A5E696862BBD}" type="datetime1">
              <a:rPr lang="en-US" smtClean="0"/>
              <a:t>6/21/2017</a:t>
            </a:fld>
            <a:endParaRPr lang="en-US"/>
          </a:p>
        </p:txBody>
      </p:sp>
      <p:sp>
        <p:nvSpPr>
          <p:cNvPr id="6" name="Footer Placeholder 5"/>
          <p:cNvSpPr>
            <a:spLocks noGrp="1"/>
          </p:cNvSpPr>
          <p:nvPr>
            <p:ph type="ftr" sz="quarter" idx="11"/>
          </p:nvPr>
        </p:nvSpPr>
        <p:spPr/>
        <p:txBody>
          <a:bodyPr/>
          <a:lstStyle/>
          <a:p>
            <a:r>
              <a:rPr lang="en-US" smtClean="0"/>
              <a:t>Please do not quote or cite </a:t>
            </a:r>
            <a:endParaRPr lang="en-US"/>
          </a:p>
        </p:txBody>
      </p:sp>
      <p:sp>
        <p:nvSpPr>
          <p:cNvPr id="7" name="Slide Number Placeholder 6"/>
          <p:cNvSpPr>
            <a:spLocks noGrp="1"/>
          </p:cNvSpPr>
          <p:nvPr>
            <p:ph type="sldNum" sz="quarter" idx="12"/>
          </p:nvPr>
        </p:nvSpPr>
        <p:spPr/>
        <p:txBody>
          <a:bodyPr/>
          <a:lstStyle/>
          <a:p>
            <a:fld id="{46DC2FF1-9A61-AF44-82FC-1D9CC72D6D1E}" type="slidenum">
              <a:rPr lang="en-US" smtClean="0"/>
              <a:t>‹#›</a:t>
            </a:fld>
            <a:endParaRPr lang="en-US"/>
          </a:p>
        </p:txBody>
      </p:sp>
    </p:spTree>
    <p:extLst>
      <p:ext uri="{BB962C8B-B14F-4D97-AF65-F5344CB8AC3E}">
        <p14:creationId xmlns:p14="http://schemas.microsoft.com/office/powerpoint/2010/main" val="277928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89378-AF2D-A142-8B59-C08A5B94E911}" type="datetime1">
              <a:rPr lang="en-US" smtClean="0"/>
              <a:t>6/21/2017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Please do not quote or cite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C2FF1-9A61-AF44-82FC-1D9CC72D6D1E}" type="slidenum">
              <a:rPr lang="en-US" smtClean="0"/>
              <a:t>‹#›</a:t>
            </a:fld>
            <a:endParaRPr lang="en-US"/>
          </a:p>
        </p:txBody>
      </p:sp>
    </p:spTree>
    <p:extLst>
      <p:ext uri="{BB962C8B-B14F-4D97-AF65-F5344CB8AC3E}">
        <p14:creationId xmlns:p14="http://schemas.microsoft.com/office/powerpoint/2010/main" val="407377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Using </a:t>
            </a:r>
            <a:r>
              <a:rPr lang="en-US" dirty="0" err="1"/>
              <a:t>remeasured</a:t>
            </a:r>
            <a:r>
              <a:rPr lang="en-US" dirty="0"/>
              <a:t> FIA plots to identify management specific forest carbon flux patterns in Oregon and California</a:t>
            </a:r>
            <a:br>
              <a:rPr lang="en-US" dirty="0"/>
            </a:br>
            <a:endParaRPr lang="en-US" dirty="0"/>
          </a:p>
        </p:txBody>
      </p:sp>
      <p:sp>
        <p:nvSpPr>
          <p:cNvPr id="3" name="Subtitle 2"/>
          <p:cNvSpPr>
            <a:spLocks noGrp="1"/>
          </p:cNvSpPr>
          <p:nvPr>
            <p:ph type="subTitle" idx="1"/>
          </p:nvPr>
        </p:nvSpPr>
        <p:spPr/>
        <p:txBody>
          <a:bodyPr>
            <a:normAutofit fontScale="85000" lnSpcReduction="20000"/>
          </a:bodyPr>
          <a:lstStyle/>
          <a:p>
            <a:r>
              <a:rPr lang="en-US" dirty="0">
                <a:solidFill>
                  <a:schemeClr val="tx1"/>
                </a:solidFill>
              </a:rPr>
              <a:t>William Stewart, Jeremy Fried, Olaf </a:t>
            </a:r>
            <a:r>
              <a:rPr lang="en-US" dirty="0" err="1" smtClean="0">
                <a:solidFill>
                  <a:schemeClr val="tx1"/>
                </a:solidFill>
              </a:rPr>
              <a:t>Kuegler</a:t>
            </a:r>
            <a:endParaRPr lang="en-US" dirty="0" smtClean="0">
              <a:solidFill>
                <a:schemeClr val="tx1"/>
              </a:solidFill>
            </a:endParaRPr>
          </a:p>
          <a:p>
            <a:r>
              <a:rPr lang="en-US" dirty="0" smtClean="0">
                <a:solidFill>
                  <a:schemeClr val="tx1"/>
                </a:solidFill>
              </a:rPr>
              <a:t>Western Forest Economists Meeting</a:t>
            </a:r>
          </a:p>
          <a:p>
            <a:r>
              <a:rPr lang="en-US" dirty="0" smtClean="0">
                <a:solidFill>
                  <a:schemeClr val="tx1"/>
                </a:solidFill>
              </a:rPr>
              <a:t>Fort Collins, CO</a:t>
            </a:r>
          </a:p>
          <a:p>
            <a:r>
              <a:rPr lang="en-US" dirty="0" smtClean="0">
                <a:solidFill>
                  <a:schemeClr val="tx1"/>
                </a:solidFill>
              </a:rPr>
              <a:t>May 31, 2017</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124591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340"/>
            <a:ext cx="8229600" cy="1143000"/>
          </a:xfrm>
        </p:spPr>
        <p:txBody>
          <a:bodyPr>
            <a:normAutofit fontScale="90000"/>
          </a:bodyPr>
          <a:lstStyle/>
          <a:p>
            <a:r>
              <a:rPr lang="en-US" dirty="0" smtClean="0"/>
              <a:t>Big Trees: High Respiration Rates but not High Mortality Rates control carbon*climate benefits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8962870"/>
              </p:ext>
            </p:extLst>
          </p:nvPr>
        </p:nvGraphicFramePr>
        <p:xfrm>
          <a:off x="457200" y="1915405"/>
          <a:ext cx="8229600" cy="4450080"/>
        </p:xfrm>
        <a:graphic>
          <a:graphicData uri="http://schemas.openxmlformats.org/drawingml/2006/table">
            <a:tbl>
              <a:tblPr firstRow="1" bandRow="1">
                <a:tableStyleId>{5C22544A-7EE6-4342-B048-85BDC9FD1C3A}</a:tableStyleId>
              </a:tblPr>
              <a:tblGrid>
                <a:gridCol w="1714927"/>
                <a:gridCol w="1028273"/>
                <a:gridCol w="1371600"/>
                <a:gridCol w="1371600"/>
                <a:gridCol w="1371600"/>
                <a:gridCol w="1371600"/>
              </a:tblGrid>
              <a:tr h="370840">
                <a:tc>
                  <a:txBody>
                    <a:bodyPr/>
                    <a:lstStyle/>
                    <a:p>
                      <a:r>
                        <a:rPr lang="en-US" dirty="0" smtClean="0"/>
                        <a:t>Oregon</a:t>
                      </a:r>
                      <a:endParaRPr lang="en-US" dirty="0"/>
                    </a:p>
                  </a:txBody>
                  <a:tcPr/>
                </a:tc>
                <a:tc>
                  <a:txBody>
                    <a:bodyPr/>
                    <a:lstStyle/>
                    <a:p>
                      <a:r>
                        <a:rPr lang="en-US" dirty="0" smtClean="0"/>
                        <a:t>NFS R</a:t>
                      </a:r>
                      <a:endParaRPr lang="en-US" dirty="0"/>
                    </a:p>
                  </a:txBody>
                  <a:tcPr/>
                </a:tc>
                <a:tc>
                  <a:txBody>
                    <a:bodyPr/>
                    <a:lstStyle/>
                    <a:p>
                      <a:r>
                        <a:rPr lang="en-US" dirty="0" smtClean="0"/>
                        <a:t>NFS T</a:t>
                      </a:r>
                      <a:endParaRPr lang="en-US" dirty="0"/>
                    </a:p>
                  </a:txBody>
                  <a:tcPr/>
                </a:tc>
                <a:tc>
                  <a:txBody>
                    <a:bodyPr/>
                    <a:lstStyle/>
                    <a:p>
                      <a:r>
                        <a:rPr lang="en-US" dirty="0" smtClean="0"/>
                        <a:t>All </a:t>
                      </a:r>
                      <a:endParaRPr lang="en-US" dirty="0"/>
                    </a:p>
                  </a:txBody>
                  <a:tcPr/>
                </a:tc>
                <a:tc>
                  <a:txBody>
                    <a:bodyPr/>
                    <a:lstStyle/>
                    <a:p>
                      <a:r>
                        <a:rPr lang="en-US" dirty="0" err="1" smtClean="0"/>
                        <a:t>Pvt</a:t>
                      </a:r>
                      <a:r>
                        <a:rPr lang="en-US" dirty="0" smtClean="0"/>
                        <a:t> </a:t>
                      </a:r>
                      <a:r>
                        <a:rPr lang="en-US" dirty="0" err="1" smtClean="0"/>
                        <a:t>NonInd</a:t>
                      </a:r>
                      <a:endParaRPr lang="en-US" dirty="0"/>
                    </a:p>
                  </a:txBody>
                  <a:tcPr/>
                </a:tc>
                <a:tc>
                  <a:txBody>
                    <a:bodyPr/>
                    <a:lstStyle/>
                    <a:p>
                      <a:r>
                        <a:rPr lang="en-US" dirty="0" err="1" smtClean="0"/>
                        <a:t>Pvt</a:t>
                      </a:r>
                      <a:r>
                        <a:rPr lang="en-US" baseline="0" dirty="0" smtClean="0"/>
                        <a:t> </a:t>
                      </a:r>
                      <a:r>
                        <a:rPr lang="en-US" baseline="0" dirty="0" err="1" smtClean="0"/>
                        <a:t>Ind</a:t>
                      </a:r>
                      <a:endParaRPr lang="en-US" dirty="0"/>
                    </a:p>
                  </a:txBody>
                  <a:tcPr/>
                </a:tc>
              </a:tr>
              <a:tr h="370840">
                <a:tc>
                  <a:txBody>
                    <a:bodyPr/>
                    <a:lstStyle/>
                    <a:p>
                      <a:r>
                        <a:rPr lang="en-US" dirty="0" smtClean="0"/>
                        <a:t>LT25 Gross</a:t>
                      </a:r>
                      <a:endParaRPr lang="en-US" dirty="0"/>
                    </a:p>
                  </a:txBody>
                  <a:tcPr/>
                </a:tc>
                <a:tc>
                  <a:txBody>
                    <a:bodyPr/>
                    <a:lstStyle/>
                    <a:p>
                      <a:r>
                        <a:rPr lang="en-US" dirty="0" smtClean="0"/>
                        <a:t>1.9 %</a:t>
                      </a:r>
                      <a:endParaRPr lang="en-US" dirty="0"/>
                    </a:p>
                  </a:txBody>
                  <a:tcPr/>
                </a:tc>
                <a:tc>
                  <a:txBody>
                    <a:bodyPr/>
                    <a:lstStyle/>
                    <a:p>
                      <a:r>
                        <a:rPr lang="en-US" dirty="0" smtClean="0"/>
                        <a:t>3.2 %</a:t>
                      </a:r>
                      <a:endParaRPr lang="en-US" dirty="0"/>
                    </a:p>
                  </a:txBody>
                  <a:tcPr/>
                </a:tc>
                <a:tc>
                  <a:txBody>
                    <a:bodyPr/>
                    <a:lstStyle/>
                    <a:p>
                      <a:r>
                        <a:rPr lang="en-US" dirty="0" smtClean="0"/>
                        <a:t>3.8 %</a:t>
                      </a:r>
                      <a:endParaRPr lang="en-US" dirty="0"/>
                    </a:p>
                  </a:txBody>
                  <a:tcPr/>
                </a:tc>
                <a:tc>
                  <a:txBody>
                    <a:bodyPr/>
                    <a:lstStyle/>
                    <a:p>
                      <a:r>
                        <a:rPr lang="en-US" dirty="0" smtClean="0"/>
                        <a:t>4.5 %</a:t>
                      </a:r>
                      <a:endParaRPr lang="en-US" dirty="0"/>
                    </a:p>
                  </a:txBody>
                  <a:tcPr/>
                </a:tc>
                <a:tc>
                  <a:txBody>
                    <a:bodyPr/>
                    <a:lstStyle/>
                    <a:p>
                      <a:r>
                        <a:rPr lang="en-US" dirty="0" smtClean="0"/>
                        <a:t>5.2%</a:t>
                      </a:r>
                      <a:endParaRPr lang="en-US" dirty="0"/>
                    </a:p>
                  </a:txBody>
                  <a:tcPr/>
                </a:tc>
              </a:tr>
              <a:tr h="370840">
                <a:tc>
                  <a:txBody>
                    <a:bodyPr/>
                    <a:lstStyle/>
                    <a:p>
                      <a:r>
                        <a:rPr lang="en-US" dirty="0" smtClean="0"/>
                        <a:t>LT25 Mortality</a:t>
                      </a:r>
                      <a:endParaRPr lang="en-US" dirty="0"/>
                    </a:p>
                  </a:txBody>
                  <a:tcPr/>
                </a:tc>
                <a:tc>
                  <a:txBody>
                    <a:bodyPr/>
                    <a:lstStyle/>
                    <a:p>
                      <a:r>
                        <a:rPr lang="en-US" dirty="0" smtClean="0"/>
                        <a:t>1.5 %</a:t>
                      </a:r>
                      <a:endParaRPr lang="en-US" dirty="0"/>
                    </a:p>
                  </a:txBody>
                  <a:tcPr/>
                </a:tc>
                <a:tc>
                  <a:txBody>
                    <a:bodyPr/>
                    <a:lstStyle/>
                    <a:p>
                      <a:r>
                        <a:rPr lang="en-US" dirty="0" smtClean="0"/>
                        <a:t>1.1 %</a:t>
                      </a:r>
                      <a:endParaRPr lang="en-US" dirty="0"/>
                    </a:p>
                  </a:txBody>
                  <a:tcPr/>
                </a:tc>
                <a:tc>
                  <a:txBody>
                    <a:bodyPr/>
                    <a:lstStyle/>
                    <a:p>
                      <a:r>
                        <a:rPr lang="en-US" dirty="0" smtClean="0"/>
                        <a:t>0.9%</a:t>
                      </a:r>
                      <a:endParaRPr lang="en-US" dirty="0"/>
                    </a:p>
                  </a:txBody>
                  <a:tcPr/>
                </a:tc>
                <a:tc>
                  <a:txBody>
                    <a:bodyPr/>
                    <a:lstStyle/>
                    <a:p>
                      <a:r>
                        <a:rPr lang="en-US" dirty="0" smtClean="0"/>
                        <a:t>0.6 %</a:t>
                      </a:r>
                      <a:endParaRPr lang="en-US" dirty="0"/>
                    </a:p>
                  </a:txBody>
                  <a:tcPr/>
                </a:tc>
                <a:tc>
                  <a:txBody>
                    <a:bodyPr/>
                    <a:lstStyle/>
                    <a:p>
                      <a:r>
                        <a:rPr lang="en-US" dirty="0" smtClean="0"/>
                        <a:t>0.6 %</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GT25 Gross</a:t>
                      </a:r>
                      <a:endParaRPr lang="en-US" dirty="0"/>
                    </a:p>
                  </a:txBody>
                  <a:tcPr/>
                </a:tc>
                <a:tc>
                  <a:txBody>
                    <a:bodyPr/>
                    <a:lstStyle/>
                    <a:p>
                      <a:r>
                        <a:rPr lang="en-US" dirty="0" smtClean="0"/>
                        <a:t>0.9%</a:t>
                      </a:r>
                      <a:endParaRPr lang="en-US" dirty="0"/>
                    </a:p>
                  </a:txBody>
                  <a:tcPr/>
                </a:tc>
                <a:tc>
                  <a:txBody>
                    <a:bodyPr/>
                    <a:lstStyle/>
                    <a:p>
                      <a:r>
                        <a:rPr lang="en-US" dirty="0" smtClean="0"/>
                        <a:t>1.0 %</a:t>
                      </a:r>
                      <a:endParaRPr lang="en-US" dirty="0"/>
                    </a:p>
                  </a:txBody>
                  <a:tcPr/>
                </a:tc>
                <a:tc>
                  <a:txBody>
                    <a:bodyPr/>
                    <a:lstStyle/>
                    <a:p>
                      <a:r>
                        <a:rPr lang="en-US" dirty="0" smtClean="0"/>
                        <a:t>1.2 %</a:t>
                      </a:r>
                      <a:endParaRPr lang="en-US" dirty="0"/>
                    </a:p>
                  </a:txBody>
                  <a:tcPr/>
                </a:tc>
                <a:tc>
                  <a:txBody>
                    <a:bodyPr/>
                    <a:lstStyle/>
                    <a:p>
                      <a:r>
                        <a:rPr lang="en-US" dirty="0" smtClean="0"/>
                        <a:t>2.8%</a:t>
                      </a:r>
                      <a:endParaRPr lang="en-US" dirty="0"/>
                    </a:p>
                  </a:txBody>
                  <a:tcPr/>
                </a:tc>
                <a:tc>
                  <a:txBody>
                    <a:bodyPr/>
                    <a:lstStyle/>
                    <a:p>
                      <a:r>
                        <a:rPr lang="en-US" dirty="0" smtClean="0"/>
                        <a:t>1.9 %</a:t>
                      </a:r>
                      <a:endParaRPr lang="en-US" dirty="0"/>
                    </a:p>
                  </a:txBody>
                  <a:tcPr/>
                </a:tc>
              </a:tr>
              <a:tr h="370840">
                <a:tc>
                  <a:txBody>
                    <a:bodyPr/>
                    <a:lstStyle/>
                    <a:p>
                      <a:r>
                        <a:rPr lang="en-US" dirty="0" smtClean="0"/>
                        <a:t>GT25 Mortality</a:t>
                      </a:r>
                      <a:endParaRPr lang="en-US" dirty="0"/>
                    </a:p>
                  </a:txBody>
                  <a:tcPr/>
                </a:tc>
                <a:tc>
                  <a:txBody>
                    <a:bodyPr/>
                    <a:lstStyle/>
                    <a:p>
                      <a:r>
                        <a:rPr lang="en-US" dirty="0" smtClean="0"/>
                        <a:t>0.8</a:t>
                      </a:r>
                      <a:r>
                        <a:rPr lang="en-US" baseline="0" dirty="0" smtClean="0"/>
                        <a:t> %</a:t>
                      </a:r>
                      <a:endParaRPr lang="en-US" dirty="0"/>
                    </a:p>
                  </a:txBody>
                  <a:tcPr/>
                </a:tc>
                <a:tc>
                  <a:txBody>
                    <a:bodyPr/>
                    <a:lstStyle/>
                    <a:p>
                      <a:r>
                        <a:rPr lang="en-US" dirty="0" smtClean="0"/>
                        <a:t>0.6 %</a:t>
                      </a:r>
                      <a:endParaRPr lang="en-US" dirty="0"/>
                    </a:p>
                  </a:txBody>
                  <a:tcPr/>
                </a:tc>
                <a:tc>
                  <a:txBody>
                    <a:bodyPr/>
                    <a:lstStyle/>
                    <a:p>
                      <a:r>
                        <a:rPr lang="en-US" dirty="0" smtClean="0"/>
                        <a:t>0.5</a:t>
                      </a:r>
                      <a:r>
                        <a:rPr lang="en-US" baseline="0" dirty="0" smtClean="0"/>
                        <a:t> %</a:t>
                      </a:r>
                      <a:endParaRPr lang="en-US" dirty="0"/>
                    </a:p>
                  </a:txBody>
                  <a:tcPr/>
                </a:tc>
                <a:tc>
                  <a:txBody>
                    <a:bodyPr/>
                    <a:lstStyle/>
                    <a:p>
                      <a:r>
                        <a:rPr lang="en-US" dirty="0" smtClean="0"/>
                        <a:t>0.1 %</a:t>
                      </a:r>
                      <a:endParaRPr lang="en-US" dirty="0"/>
                    </a:p>
                  </a:txBody>
                  <a:tcPr/>
                </a:tc>
                <a:tc>
                  <a:txBody>
                    <a:bodyPr/>
                    <a:lstStyle/>
                    <a:p>
                      <a:r>
                        <a:rPr lang="en-US" dirty="0" smtClean="0"/>
                        <a:t>0.3</a:t>
                      </a:r>
                      <a:r>
                        <a:rPr lang="en-US" baseline="0" dirty="0" smtClean="0"/>
                        <a:t> %</a:t>
                      </a:r>
                      <a:endParaRPr lang="en-US" dirty="0"/>
                    </a:p>
                  </a:txBody>
                  <a:tcPr/>
                </a:tc>
              </a:tr>
              <a:tr h="370840">
                <a:tc>
                  <a:txBody>
                    <a:bodyPr/>
                    <a:lstStyle/>
                    <a:p>
                      <a:r>
                        <a:rPr lang="en-US" dirty="0" smtClean="0"/>
                        <a:t>California</a:t>
                      </a:r>
                      <a:endParaRPr lang="en-US" dirty="0"/>
                    </a:p>
                  </a:txBody>
                  <a:tcPr>
                    <a:solidFill>
                      <a:schemeClr val="accent3"/>
                    </a:solidFill>
                  </a:tcPr>
                </a:tc>
                <a:tc>
                  <a:txBody>
                    <a:bodyPr/>
                    <a:lstStyle/>
                    <a:p>
                      <a:r>
                        <a:rPr lang="en-US" dirty="0" smtClean="0"/>
                        <a:t>NFS R</a:t>
                      </a:r>
                      <a:endParaRPr lang="en-US" dirty="0"/>
                    </a:p>
                  </a:txBody>
                  <a:tcPr>
                    <a:solidFill>
                      <a:schemeClr val="accent3"/>
                    </a:solidFill>
                  </a:tcPr>
                </a:tc>
                <a:tc>
                  <a:txBody>
                    <a:bodyPr/>
                    <a:lstStyle/>
                    <a:p>
                      <a:r>
                        <a:rPr lang="en-US" dirty="0" smtClean="0"/>
                        <a:t>NFS T</a:t>
                      </a:r>
                      <a:endParaRPr lang="en-US" dirty="0"/>
                    </a:p>
                  </a:txBody>
                  <a:tcPr>
                    <a:solidFill>
                      <a:schemeClr val="accent3"/>
                    </a:solidFill>
                  </a:tcPr>
                </a:tc>
                <a:tc>
                  <a:txBody>
                    <a:bodyPr/>
                    <a:lstStyle/>
                    <a:p>
                      <a:r>
                        <a:rPr lang="en-US" dirty="0" smtClean="0"/>
                        <a:t>All </a:t>
                      </a:r>
                      <a:endParaRPr lang="en-US" dirty="0"/>
                    </a:p>
                  </a:txBody>
                  <a:tcPr>
                    <a:solidFill>
                      <a:schemeClr val="accent3"/>
                    </a:solidFill>
                  </a:tcPr>
                </a:tc>
                <a:tc>
                  <a:txBody>
                    <a:bodyPr/>
                    <a:lstStyle/>
                    <a:p>
                      <a:r>
                        <a:rPr lang="en-US" dirty="0" err="1" smtClean="0"/>
                        <a:t>Pvt</a:t>
                      </a:r>
                      <a:r>
                        <a:rPr lang="en-US" dirty="0" smtClean="0"/>
                        <a:t> </a:t>
                      </a:r>
                      <a:r>
                        <a:rPr lang="en-US" dirty="0" err="1" smtClean="0"/>
                        <a:t>NonInd</a:t>
                      </a:r>
                      <a:endParaRPr lang="en-US" dirty="0"/>
                    </a:p>
                  </a:txBody>
                  <a:tcPr>
                    <a:solidFill>
                      <a:schemeClr val="accent3"/>
                    </a:solidFill>
                  </a:tcPr>
                </a:tc>
                <a:tc>
                  <a:txBody>
                    <a:bodyPr/>
                    <a:lstStyle/>
                    <a:p>
                      <a:r>
                        <a:rPr lang="en-US" dirty="0" err="1" smtClean="0"/>
                        <a:t>Pvt</a:t>
                      </a:r>
                      <a:r>
                        <a:rPr lang="en-US" baseline="0" dirty="0" smtClean="0"/>
                        <a:t> </a:t>
                      </a:r>
                      <a:r>
                        <a:rPr lang="en-US" baseline="0" dirty="0" err="1" smtClean="0"/>
                        <a:t>Ind</a:t>
                      </a:r>
                      <a:endParaRPr lang="en-US" dirty="0"/>
                    </a:p>
                  </a:txBody>
                  <a:tcPr>
                    <a:solidFill>
                      <a:schemeClr val="accent3"/>
                    </a:solidFill>
                  </a:tcPr>
                </a:tc>
              </a:tr>
              <a:tr h="370840">
                <a:tc>
                  <a:txBody>
                    <a:bodyPr/>
                    <a:lstStyle/>
                    <a:p>
                      <a:r>
                        <a:rPr lang="en-US" dirty="0" smtClean="0"/>
                        <a:t>LT25 Gross</a:t>
                      </a:r>
                      <a:endParaRPr lang="en-US" dirty="0"/>
                    </a:p>
                  </a:txBody>
                  <a:tcPr/>
                </a:tc>
                <a:tc>
                  <a:txBody>
                    <a:bodyPr/>
                    <a:lstStyle/>
                    <a:p>
                      <a:r>
                        <a:rPr lang="en-US" dirty="0" smtClean="0"/>
                        <a:t>2.1 %</a:t>
                      </a:r>
                      <a:endParaRPr lang="en-US" dirty="0"/>
                    </a:p>
                  </a:txBody>
                  <a:tcPr/>
                </a:tc>
                <a:tc>
                  <a:txBody>
                    <a:bodyPr/>
                    <a:lstStyle/>
                    <a:p>
                      <a:r>
                        <a:rPr lang="en-US" dirty="0" smtClean="0"/>
                        <a:t>2.9 %</a:t>
                      </a:r>
                      <a:endParaRPr lang="en-US" dirty="0"/>
                    </a:p>
                  </a:txBody>
                  <a:tcPr/>
                </a:tc>
                <a:tc>
                  <a:txBody>
                    <a:bodyPr/>
                    <a:lstStyle/>
                    <a:p>
                      <a:r>
                        <a:rPr lang="en-US" dirty="0" smtClean="0"/>
                        <a:t>3.0 %</a:t>
                      </a:r>
                      <a:endParaRPr lang="en-US" dirty="0"/>
                    </a:p>
                  </a:txBody>
                  <a:tcPr/>
                </a:tc>
                <a:tc>
                  <a:txBody>
                    <a:bodyPr/>
                    <a:lstStyle/>
                    <a:p>
                      <a:r>
                        <a:rPr lang="en-US" dirty="0" smtClean="0"/>
                        <a:t>3.0 %</a:t>
                      </a:r>
                      <a:endParaRPr lang="en-US" dirty="0"/>
                    </a:p>
                  </a:txBody>
                  <a:tcPr/>
                </a:tc>
                <a:tc>
                  <a:txBody>
                    <a:bodyPr/>
                    <a:lstStyle/>
                    <a:p>
                      <a:r>
                        <a:rPr lang="en-US" dirty="0" smtClean="0"/>
                        <a:t>3.8 %</a:t>
                      </a:r>
                      <a:endParaRPr lang="en-US" dirty="0"/>
                    </a:p>
                  </a:txBody>
                  <a:tcPr/>
                </a:tc>
              </a:tr>
              <a:tr h="370840">
                <a:tc>
                  <a:txBody>
                    <a:bodyPr/>
                    <a:lstStyle/>
                    <a:p>
                      <a:r>
                        <a:rPr lang="en-US" dirty="0" smtClean="0"/>
                        <a:t>LT25 Mortality</a:t>
                      </a:r>
                      <a:endParaRPr lang="en-US" dirty="0"/>
                    </a:p>
                  </a:txBody>
                  <a:tcPr/>
                </a:tc>
                <a:tc>
                  <a:txBody>
                    <a:bodyPr/>
                    <a:lstStyle/>
                    <a:p>
                      <a:r>
                        <a:rPr lang="en-US" dirty="0" smtClean="0"/>
                        <a:t>1.7 %</a:t>
                      </a:r>
                      <a:endParaRPr lang="en-US" dirty="0"/>
                    </a:p>
                  </a:txBody>
                  <a:tcPr/>
                </a:tc>
                <a:tc>
                  <a:txBody>
                    <a:bodyPr/>
                    <a:lstStyle/>
                    <a:p>
                      <a:r>
                        <a:rPr lang="en-US" dirty="0" smtClean="0"/>
                        <a:t>1.3 %</a:t>
                      </a:r>
                      <a:endParaRPr lang="en-US" dirty="0"/>
                    </a:p>
                  </a:txBody>
                  <a:tcPr/>
                </a:tc>
                <a:tc>
                  <a:txBody>
                    <a:bodyPr/>
                    <a:lstStyle/>
                    <a:p>
                      <a:r>
                        <a:rPr lang="en-US" dirty="0" smtClean="0"/>
                        <a:t>1.1 %</a:t>
                      </a:r>
                      <a:endParaRPr lang="en-US" dirty="0"/>
                    </a:p>
                  </a:txBody>
                  <a:tcPr/>
                </a:tc>
                <a:tc>
                  <a:txBody>
                    <a:bodyPr/>
                    <a:lstStyle/>
                    <a:p>
                      <a:r>
                        <a:rPr lang="en-US" dirty="0" smtClean="0"/>
                        <a:t>0.9 %</a:t>
                      </a:r>
                      <a:endParaRPr lang="en-US" dirty="0"/>
                    </a:p>
                  </a:txBody>
                  <a:tcPr/>
                </a:tc>
                <a:tc>
                  <a:txBody>
                    <a:bodyPr/>
                    <a:lstStyle/>
                    <a:p>
                      <a:r>
                        <a:rPr lang="en-US" dirty="0" smtClean="0"/>
                        <a:t>0.8 %</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GT25 Gross</a:t>
                      </a:r>
                      <a:endParaRPr lang="en-US" dirty="0"/>
                    </a:p>
                  </a:txBody>
                  <a:tcPr/>
                </a:tc>
                <a:tc>
                  <a:txBody>
                    <a:bodyPr/>
                    <a:lstStyle/>
                    <a:p>
                      <a:r>
                        <a:rPr lang="en-US" dirty="0" smtClean="0"/>
                        <a:t>0.8</a:t>
                      </a:r>
                      <a:r>
                        <a:rPr lang="en-US" baseline="0" dirty="0" smtClean="0"/>
                        <a:t> %</a:t>
                      </a:r>
                      <a:endParaRPr lang="en-US" dirty="0"/>
                    </a:p>
                  </a:txBody>
                  <a:tcPr/>
                </a:tc>
                <a:tc>
                  <a:txBody>
                    <a:bodyPr/>
                    <a:lstStyle/>
                    <a:p>
                      <a:r>
                        <a:rPr lang="en-US" dirty="0" smtClean="0"/>
                        <a:t>1.0 %</a:t>
                      </a:r>
                      <a:endParaRPr lang="en-US" dirty="0"/>
                    </a:p>
                  </a:txBody>
                  <a:tcPr/>
                </a:tc>
                <a:tc>
                  <a:txBody>
                    <a:bodyPr/>
                    <a:lstStyle/>
                    <a:p>
                      <a:r>
                        <a:rPr lang="en-US" dirty="0" smtClean="0"/>
                        <a:t>1.2 %</a:t>
                      </a:r>
                      <a:endParaRPr lang="en-US" dirty="0"/>
                    </a:p>
                  </a:txBody>
                  <a:tcPr/>
                </a:tc>
                <a:tc>
                  <a:txBody>
                    <a:bodyPr/>
                    <a:lstStyle/>
                    <a:p>
                      <a:r>
                        <a:rPr lang="en-US" dirty="0" smtClean="0"/>
                        <a:t>1.9 %</a:t>
                      </a:r>
                      <a:endParaRPr lang="en-US" dirty="0"/>
                    </a:p>
                  </a:txBody>
                  <a:tcPr/>
                </a:tc>
                <a:tc>
                  <a:txBody>
                    <a:bodyPr/>
                    <a:lstStyle/>
                    <a:p>
                      <a:r>
                        <a:rPr lang="en-US" dirty="0" smtClean="0"/>
                        <a:t>1.9 %</a:t>
                      </a:r>
                      <a:endParaRPr lang="en-US" dirty="0"/>
                    </a:p>
                  </a:txBody>
                  <a:tcPr/>
                </a:tc>
              </a:tr>
              <a:tr h="370840">
                <a:tc>
                  <a:txBody>
                    <a:bodyPr/>
                    <a:lstStyle/>
                    <a:p>
                      <a:r>
                        <a:rPr lang="en-US" dirty="0" smtClean="0"/>
                        <a:t>GT25 Mortality</a:t>
                      </a:r>
                      <a:endParaRPr lang="en-US" dirty="0"/>
                    </a:p>
                  </a:txBody>
                  <a:tcPr/>
                </a:tc>
                <a:tc>
                  <a:txBody>
                    <a:bodyPr/>
                    <a:lstStyle/>
                    <a:p>
                      <a:r>
                        <a:rPr lang="en-US" dirty="0" smtClean="0"/>
                        <a:t>1.4 %</a:t>
                      </a:r>
                      <a:endParaRPr lang="en-US" dirty="0"/>
                    </a:p>
                  </a:txBody>
                  <a:tcPr/>
                </a:tc>
                <a:tc>
                  <a:txBody>
                    <a:bodyPr/>
                    <a:lstStyle/>
                    <a:p>
                      <a:r>
                        <a:rPr lang="en-US" dirty="0" smtClean="0"/>
                        <a:t>1.1 %</a:t>
                      </a:r>
                      <a:endParaRPr lang="en-US" dirty="0"/>
                    </a:p>
                  </a:txBody>
                  <a:tcPr/>
                </a:tc>
                <a:tc>
                  <a:txBody>
                    <a:bodyPr/>
                    <a:lstStyle/>
                    <a:p>
                      <a:r>
                        <a:rPr lang="en-US" dirty="0" smtClean="0"/>
                        <a:t>0.9 %</a:t>
                      </a:r>
                      <a:endParaRPr lang="en-US" dirty="0"/>
                    </a:p>
                  </a:txBody>
                  <a:tcPr/>
                </a:tc>
                <a:tc>
                  <a:txBody>
                    <a:bodyPr/>
                    <a:lstStyle/>
                    <a:p>
                      <a:r>
                        <a:rPr lang="en-US" dirty="0" smtClean="0"/>
                        <a:t>0.5 %</a:t>
                      </a:r>
                      <a:endParaRPr lang="en-US" dirty="0"/>
                    </a:p>
                  </a:txBody>
                  <a:tcPr/>
                </a:tc>
                <a:tc>
                  <a:txBody>
                    <a:bodyPr/>
                    <a:lstStyle/>
                    <a:p>
                      <a:r>
                        <a:rPr lang="en-US" dirty="0" smtClean="0"/>
                        <a:t>0.4 %</a:t>
                      </a:r>
                      <a:endParaRPr lang="en-US" dirty="0"/>
                    </a:p>
                  </a:txBody>
                  <a:tcPr/>
                </a:tc>
              </a:tr>
            </a:tbl>
          </a:graphicData>
        </a:graphic>
      </p:graphicFrame>
      <p:sp>
        <p:nvSpPr>
          <p:cNvPr id="5" name="TextBox 4"/>
          <p:cNvSpPr txBox="1"/>
          <p:nvPr/>
        </p:nvSpPr>
        <p:spPr>
          <a:xfrm>
            <a:off x="457200" y="6488668"/>
            <a:ext cx="5406355" cy="369332"/>
          </a:xfrm>
          <a:prstGeom prst="rect">
            <a:avLst/>
          </a:prstGeom>
          <a:noFill/>
        </p:spPr>
        <p:txBody>
          <a:bodyPr wrap="square" rtlCol="0">
            <a:spAutoFit/>
          </a:bodyPr>
          <a:lstStyle/>
          <a:p>
            <a:r>
              <a:rPr lang="en-US" dirty="0" smtClean="0"/>
              <a:t>Rates as a percent of initial inventory</a:t>
            </a:r>
            <a:endParaRPr lang="en-US" dirty="0"/>
          </a:p>
        </p:txBody>
      </p:sp>
      <p:sp>
        <p:nvSpPr>
          <p:cNvPr id="3" name="Footer Placeholder 2"/>
          <p:cNvSpPr>
            <a:spLocks noGrp="1"/>
          </p:cNvSpPr>
          <p:nvPr>
            <p:ph type="ftr" sz="quarter" idx="11"/>
          </p:nvPr>
        </p:nvSpPr>
        <p:spPr/>
        <p:txBody>
          <a:bodyPr/>
          <a:lstStyle/>
          <a:p>
            <a:r>
              <a:rPr lang="en-US" smtClean="0"/>
              <a:t>Please do not quote or cite </a:t>
            </a:r>
            <a:endParaRPr lang="en-US"/>
          </a:p>
        </p:txBody>
      </p:sp>
      <p:sp>
        <p:nvSpPr>
          <p:cNvPr id="6" name="Slide Number Placeholder 5"/>
          <p:cNvSpPr>
            <a:spLocks noGrp="1"/>
          </p:cNvSpPr>
          <p:nvPr>
            <p:ph type="sldNum" sz="quarter" idx="12"/>
          </p:nvPr>
        </p:nvSpPr>
        <p:spPr/>
        <p:txBody>
          <a:bodyPr/>
          <a:lstStyle/>
          <a:p>
            <a:fld id="{46DC2FF1-9A61-AF44-82FC-1D9CC72D6D1E}" type="slidenum">
              <a:rPr lang="en-US" smtClean="0"/>
              <a:t>10</a:t>
            </a:fld>
            <a:endParaRPr lang="en-US"/>
          </a:p>
        </p:txBody>
      </p:sp>
    </p:spTree>
    <p:extLst>
      <p:ext uri="{BB962C8B-B14F-4D97-AF65-F5344CB8AC3E}">
        <p14:creationId xmlns:p14="http://schemas.microsoft.com/office/powerpoint/2010/main" val="201556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751334209"/>
              </p:ext>
            </p:extLst>
          </p:nvPr>
        </p:nvGraphicFramePr>
        <p:xfrm>
          <a:off x="205619" y="2987521"/>
          <a:ext cx="3168952" cy="2294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775309659"/>
              </p:ext>
            </p:extLst>
          </p:nvPr>
        </p:nvGraphicFramePr>
        <p:xfrm>
          <a:off x="3277810" y="3023806"/>
          <a:ext cx="3205239" cy="26246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3435972975"/>
              </p:ext>
            </p:extLst>
          </p:nvPr>
        </p:nvGraphicFramePr>
        <p:xfrm>
          <a:off x="6483048" y="2999617"/>
          <a:ext cx="2660951" cy="22823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2278066737"/>
              </p:ext>
            </p:extLst>
          </p:nvPr>
        </p:nvGraphicFramePr>
        <p:xfrm>
          <a:off x="205619" y="194731"/>
          <a:ext cx="3398762" cy="231457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p:cNvGraphicFramePr>
            <a:graphicFrameLocks/>
          </p:cNvGraphicFramePr>
          <p:nvPr>
            <p:extLst>
              <p:ext uri="{D42A27DB-BD31-4B8C-83A1-F6EECF244321}">
                <p14:modId xmlns:p14="http://schemas.microsoft.com/office/powerpoint/2010/main" val="70343204"/>
              </p:ext>
            </p:extLst>
          </p:nvPr>
        </p:nvGraphicFramePr>
        <p:xfrm>
          <a:off x="3241525" y="232226"/>
          <a:ext cx="3241524"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p:cNvGraphicFramePr>
            <a:graphicFrameLocks/>
          </p:cNvGraphicFramePr>
          <p:nvPr>
            <p:extLst>
              <p:ext uri="{D42A27DB-BD31-4B8C-83A1-F6EECF244321}">
                <p14:modId xmlns:p14="http://schemas.microsoft.com/office/powerpoint/2010/main" val="398199930"/>
              </p:ext>
            </p:extLst>
          </p:nvPr>
        </p:nvGraphicFramePr>
        <p:xfrm>
          <a:off x="6108094" y="243111"/>
          <a:ext cx="2999619" cy="2266197"/>
        </p:xfrm>
        <a:graphic>
          <a:graphicData uri="http://schemas.openxmlformats.org/drawingml/2006/chart">
            <c:chart xmlns:c="http://schemas.openxmlformats.org/drawingml/2006/chart" xmlns:r="http://schemas.openxmlformats.org/officeDocument/2006/relationships" r:id="rId8"/>
          </a:graphicData>
        </a:graphic>
      </p:graphicFrame>
      <p:sp>
        <p:nvSpPr>
          <p:cNvPr id="2" name="TextBox 1"/>
          <p:cNvSpPr txBox="1"/>
          <p:nvPr/>
        </p:nvSpPr>
        <p:spPr>
          <a:xfrm>
            <a:off x="469900" y="5650911"/>
            <a:ext cx="8280400" cy="646331"/>
          </a:xfrm>
          <a:prstGeom prst="rect">
            <a:avLst/>
          </a:prstGeom>
          <a:noFill/>
        </p:spPr>
        <p:txBody>
          <a:bodyPr wrap="square" rtlCol="0">
            <a:spAutoFit/>
          </a:bodyPr>
          <a:lstStyle/>
          <a:p>
            <a:r>
              <a:rPr lang="en-US" dirty="0" smtClean="0"/>
              <a:t>Fire mortality is high on all NFS lands and much higher in CA</a:t>
            </a:r>
          </a:p>
          <a:p>
            <a:r>
              <a:rPr lang="en-US" dirty="0" smtClean="0"/>
              <a:t>Non-fire mortality is higher across ownerships in CA – due to GT25 trees</a:t>
            </a:r>
            <a:endParaRPr lang="en-US" dirty="0"/>
          </a:p>
        </p:txBody>
      </p:sp>
      <p:sp>
        <p:nvSpPr>
          <p:cNvPr id="3" name="Footer Placeholder 2"/>
          <p:cNvSpPr>
            <a:spLocks noGrp="1"/>
          </p:cNvSpPr>
          <p:nvPr>
            <p:ph type="ftr" sz="quarter" idx="11"/>
          </p:nvPr>
        </p:nvSpPr>
        <p:spPr/>
        <p:txBody>
          <a:bodyPr/>
          <a:lstStyle/>
          <a:p>
            <a:r>
              <a:rPr lang="en-US" smtClean="0"/>
              <a:t>Please do not quote or cite </a:t>
            </a:r>
            <a:endParaRPr lang="en-US"/>
          </a:p>
        </p:txBody>
      </p:sp>
      <p:sp>
        <p:nvSpPr>
          <p:cNvPr id="10" name="Slide Number Placeholder 9"/>
          <p:cNvSpPr>
            <a:spLocks noGrp="1"/>
          </p:cNvSpPr>
          <p:nvPr>
            <p:ph type="sldNum" sz="quarter" idx="12"/>
          </p:nvPr>
        </p:nvSpPr>
        <p:spPr/>
        <p:txBody>
          <a:bodyPr/>
          <a:lstStyle/>
          <a:p>
            <a:fld id="{46DC2FF1-9A61-AF44-82FC-1D9CC72D6D1E}" type="slidenum">
              <a:rPr lang="en-US" smtClean="0"/>
              <a:t>11</a:t>
            </a:fld>
            <a:endParaRPr lang="en-US"/>
          </a:p>
        </p:txBody>
      </p:sp>
    </p:spTree>
    <p:extLst>
      <p:ext uri="{BB962C8B-B14F-4D97-AF65-F5344CB8AC3E}">
        <p14:creationId xmlns:p14="http://schemas.microsoft.com/office/powerpoint/2010/main" val="24984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Annual Fire Probability by Area and Inventory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6658317"/>
              </p:ext>
            </p:extLst>
          </p:nvPr>
        </p:nvGraphicFramePr>
        <p:xfrm>
          <a:off x="457200" y="1600200"/>
          <a:ext cx="8229600" cy="24688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State</a:t>
                      </a:r>
                      <a:endParaRPr lang="en-US" dirty="0"/>
                    </a:p>
                  </a:txBody>
                  <a:tcPr/>
                </a:tc>
                <a:tc>
                  <a:txBody>
                    <a:bodyPr/>
                    <a:lstStyle/>
                    <a:p>
                      <a:r>
                        <a:rPr lang="en-US" dirty="0" smtClean="0"/>
                        <a:t>Fire Agency</a:t>
                      </a:r>
                      <a:endParaRPr lang="en-US" dirty="0"/>
                    </a:p>
                  </a:txBody>
                  <a:tcPr/>
                </a:tc>
                <a:tc>
                  <a:txBody>
                    <a:bodyPr/>
                    <a:lstStyle/>
                    <a:p>
                      <a:r>
                        <a:rPr lang="en-US" dirty="0" smtClean="0"/>
                        <a:t>AFP (area)</a:t>
                      </a:r>
                      <a:endParaRPr lang="en-US" dirty="0"/>
                    </a:p>
                  </a:txBody>
                  <a:tcPr/>
                </a:tc>
                <a:tc>
                  <a:txBody>
                    <a:bodyPr/>
                    <a:lstStyle/>
                    <a:p>
                      <a:r>
                        <a:rPr lang="en-US" dirty="0" smtClean="0"/>
                        <a:t>AFP (</a:t>
                      </a:r>
                      <a:r>
                        <a:rPr lang="en-US" dirty="0" err="1" smtClean="0"/>
                        <a:t>inv</a:t>
                      </a:r>
                      <a:r>
                        <a:rPr lang="en-US" dirty="0" smtClean="0"/>
                        <a:t>)</a:t>
                      </a:r>
                      <a:endParaRPr lang="en-US" dirty="0"/>
                    </a:p>
                  </a:txBody>
                  <a:tcPr/>
                </a:tc>
                <a:tc>
                  <a:txBody>
                    <a:bodyPr/>
                    <a:lstStyle/>
                    <a:p>
                      <a:r>
                        <a:rPr lang="en-US" dirty="0" err="1" smtClean="0"/>
                        <a:t>Pct</a:t>
                      </a:r>
                      <a:r>
                        <a:rPr lang="en-US" baseline="0" dirty="0" smtClean="0"/>
                        <a:t> killed in fire perimeter</a:t>
                      </a:r>
                      <a:endParaRPr lang="en-US" dirty="0"/>
                    </a:p>
                  </a:txBody>
                  <a:tcPr/>
                </a:tc>
              </a:tr>
              <a:tr h="370840">
                <a:tc>
                  <a:txBody>
                    <a:bodyPr/>
                    <a:lstStyle/>
                    <a:p>
                      <a:r>
                        <a:rPr lang="en-US" sz="2400" dirty="0" smtClean="0"/>
                        <a:t>OR</a:t>
                      </a:r>
                      <a:endParaRPr lang="en-US" sz="2400" dirty="0"/>
                    </a:p>
                  </a:txBody>
                  <a:tcPr/>
                </a:tc>
                <a:tc>
                  <a:txBody>
                    <a:bodyPr/>
                    <a:lstStyle/>
                    <a:p>
                      <a:r>
                        <a:rPr lang="en-US" sz="2400" dirty="0" smtClean="0"/>
                        <a:t>Federal</a:t>
                      </a:r>
                      <a:endParaRPr lang="en-US" sz="2400" dirty="0"/>
                    </a:p>
                  </a:txBody>
                  <a:tcPr/>
                </a:tc>
                <a:tc>
                  <a:txBody>
                    <a:bodyPr/>
                    <a:lstStyle/>
                    <a:p>
                      <a:r>
                        <a:rPr lang="en-US" sz="2400" dirty="0" smtClean="0"/>
                        <a:t>0.50 %</a:t>
                      </a:r>
                      <a:endParaRPr lang="en-US" sz="2400" dirty="0"/>
                    </a:p>
                  </a:txBody>
                  <a:tcPr/>
                </a:tc>
                <a:tc>
                  <a:txBody>
                    <a:bodyPr/>
                    <a:lstStyle/>
                    <a:p>
                      <a:r>
                        <a:rPr lang="en-US" sz="2400" dirty="0" smtClean="0"/>
                        <a:t>0.23 %</a:t>
                      </a:r>
                      <a:endParaRPr lang="en-US" sz="2400" dirty="0"/>
                    </a:p>
                  </a:txBody>
                  <a:tcPr/>
                </a:tc>
                <a:tc>
                  <a:txBody>
                    <a:bodyPr/>
                    <a:lstStyle/>
                    <a:p>
                      <a:r>
                        <a:rPr lang="en-US" sz="2400" dirty="0" smtClean="0"/>
                        <a:t>46 %</a:t>
                      </a:r>
                      <a:endParaRPr lang="en-US" sz="2400" dirty="0"/>
                    </a:p>
                  </a:txBody>
                  <a:tcPr/>
                </a:tc>
              </a:tr>
              <a:tr h="370840">
                <a:tc>
                  <a:txBody>
                    <a:bodyPr/>
                    <a:lstStyle/>
                    <a:p>
                      <a:r>
                        <a:rPr lang="en-US" sz="2400" dirty="0" smtClean="0"/>
                        <a:t>OR</a:t>
                      </a:r>
                      <a:endParaRPr lang="en-US" sz="2400" dirty="0"/>
                    </a:p>
                  </a:txBody>
                  <a:tcPr/>
                </a:tc>
                <a:tc>
                  <a:txBody>
                    <a:bodyPr/>
                    <a:lstStyle/>
                    <a:p>
                      <a:r>
                        <a:rPr lang="en-US" sz="2400" dirty="0" smtClean="0"/>
                        <a:t>State</a:t>
                      </a:r>
                      <a:endParaRPr lang="en-US" sz="2400" dirty="0"/>
                    </a:p>
                  </a:txBody>
                  <a:tcPr/>
                </a:tc>
                <a:tc>
                  <a:txBody>
                    <a:bodyPr/>
                    <a:lstStyle/>
                    <a:p>
                      <a:r>
                        <a:rPr lang="en-US" sz="2400" dirty="0" smtClean="0"/>
                        <a:t>0.16 %</a:t>
                      </a:r>
                      <a:endParaRPr lang="en-US" sz="2400" dirty="0"/>
                    </a:p>
                  </a:txBody>
                  <a:tcPr/>
                </a:tc>
                <a:tc>
                  <a:txBody>
                    <a:bodyPr/>
                    <a:lstStyle/>
                    <a:p>
                      <a:r>
                        <a:rPr lang="en-US" sz="2400" dirty="0" smtClean="0"/>
                        <a:t>0.05 %</a:t>
                      </a:r>
                      <a:endParaRPr lang="en-US" sz="2400" dirty="0"/>
                    </a:p>
                  </a:txBody>
                  <a:tcPr/>
                </a:tc>
                <a:tc>
                  <a:txBody>
                    <a:bodyPr/>
                    <a:lstStyle/>
                    <a:p>
                      <a:r>
                        <a:rPr lang="en-US" sz="2400" dirty="0" smtClean="0"/>
                        <a:t>30 %</a:t>
                      </a:r>
                      <a:endParaRPr lang="en-US" sz="2400" dirty="0"/>
                    </a:p>
                  </a:txBody>
                  <a:tcPr/>
                </a:tc>
              </a:tr>
              <a:tr h="370840">
                <a:tc>
                  <a:txBody>
                    <a:bodyPr/>
                    <a:lstStyle/>
                    <a:p>
                      <a:r>
                        <a:rPr lang="en-US" sz="2400" dirty="0" smtClean="0"/>
                        <a:t>CA</a:t>
                      </a:r>
                      <a:endParaRPr lang="en-US" sz="2400" dirty="0"/>
                    </a:p>
                  </a:txBody>
                  <a:tcPr/>
                </a:tc>
                <a:tc>
                  <a:txBody>
                    <a:bodyPr/>
                    <a:lstStyle/>
                    <a:p>
                      <a:r>
                        <a:rPr lang="en-US" sz="2400" dirty="0" smtClean="0"/>
                        <a:t>Federal</a:t>
                      </a:r>
                      <a:endParaRPr lang="en-US" sz="2400" dirty="0"/>
                    </a:p>
                  </a:txBody>
                  <a:tcPr/>
                </a:tc>
                <a:tc>
                  <a:txBody>
                    <a:bodyPr/>
                    <a:lstStyle/>
                    <a:p>
                      <a:r>
                        <a:rPr lang="en-US" sz="2400" dirty="0" smtClean="0"/>
                        <a:t>1.31 %</a:t>
                      </a:r>
                      <a:endParaRPr lang="en-US" sz="2400" dirty="0"/>
                    </a:p>
                  </a:txBody>
                  <a:tcPr/>
                </a:tc>
                <a:tc>
                  <a:txBody>
                    <a:bodyPr/>
                    <a:lstStyle/>
                    <a:p>
                      <a:r>
                        <a:rPr lang="en-US" sz="2400" dirty="0" smtClean="0"/>
                        <a:t>0.48 %</a:t>
                      </a:r>
                      <a:endParaRPr lang="en-US" sz="2400" dirty="0"/>
                    </a:p>
                  </a:txBody>
                  <a:tcPr/>
                </a:tc>
                <a:tc>
                  <a:txBody>
                    <a:bodyPr/>
                    <a:lstStyle/>
                    <a:p>
                      <a:r>
                        <a:rPr lang="en-US" sz="2400" dirty="0" smtClean="0"/>
                        <a:t>36 %</a:t>
                      </a:r>
                      <a:endParaRPr lang="en-US" sz="2400" dirty="0"/>
                    </a:p>
                  </a:txBody>
                  <a:tcPr/>
                </a:tc>
              </a:tr>
              <a:tr h="370840">
                <a:tc>
                  <a:txBody>
                    <a:bodyPr/>
                    <a:lstStyle/>
                    <a:p>
                      <a:r>
                        <a:rPr lang="en-US" sz="2400" dirty="0" smtClean="0"/>
                        <a:t>CA</a:t>
                      </a:r>
                      <a:endParaRPr lang="en-US" sz="2400" dirty="0"/>
                    </a:p>
                  </a:txBody>
                  <a:tcPr/>
                </a:tc>
                <a:tc>
                  <a:txBody>
                    <a:bodyPr/>
                    <a:lstStyle/>
                    <a:p>
                      <a:r>
                        <a:rPr lang="en-US" sz="2400" dirty="0" smtClean="0"/>
                        <a:t>State</a:t>
                      </a:r>
                      <a:endParaRPr lang="en-US" sz="2400" dirty="0"/>
                    </a:p>
                  </a:txBody>
                  <a:tcPr/>
                </a:tc>
                <a:tc>
                  <a:txBody>
                    <a:bodyPr/>
                    <a:lstStyle/>
                    <a:p>
                      <a:r>
                        <a:rPr lang="en-US" sz="2400" dirty="0" smtClean="0"/>
                        <a:t>0.36 %</a:t>
                      </a:r>
                      <a:endParaRPr lang="en-US" sz="2400" dirty="0"/>
                    </a:p>
                  </a:txBody>
                  <a:tcPr/>
                </a:tc>
                <a:tc>
                  <a:txBody>
                    <a:bodyPr/>
                    <a:lstStyle/>
                    <a:p>
                      <a:r>
                        <a:rPr lang="en-US" sz="2400" dirty="0" smtClean="0"/>
                        <a:t>0.13 %</a:t>
                      </a:r>
                      <a:endParaRPr lang="en-US" sz="2400" dirty="0"/>
                    </a:p>
                  </a:txBody>
                  <a:tcPr/>
                </a:tc>
                <a:tc>
                  <a:txBody>
                    <a:bodyPr/>
                    <a:lstStyle/>
                    <a:p>
                      <a:r>
                        <a:rPr lang="en-US" sz="2400" dirty="0" smtClean="0"/>
                        <a:t>36 %</a:t>
                      </a:r>
                      <a:endParaRPr lang="en-US" sz="2400" dirty="0"/>
                    </a:p>
                  </a:txBody>
                  <a:tcPr/>
                </a:tc>
              </a:tr>
            </a:tbl>
          </a:graphicData>
        </a:graphic>
      </p:graphicFrame>
      <p:sp>
        <p:nvSpPr>
          <p:cNvPr id="5" name="TextBox 4"/>
          <p:cNvSpPr txBox="1"/>
          <p:nvPr/>
        </p:nvSpPr>
        <p:spPr>
          <a:xfrm>
            <a:off x="866477" y="4320748"/>
            <a:ext cx="7086118" cy="1754327"/>
          </a:xfrm>
          <a:prstGeom prst="rect">
            <a:avLst/>
          </a:prstGeom>
          <a:noFill/>
        </p:spPr>
        <p:txBody>
          <a:bodyPr wrap="square" rtlCol="0">
            <a:spAutoFit/>
          </a:bodyPr>
          <a:lstStyle/>
          <a:p>
            <a:r>
              <a:rPr lang="en-US" dirty="0" smtClean="0"/>
              <a:t>Wildfires  do not kill all the trees within burn perimeters – 30-50% by type</a:t>
            </a:r>
          </a:p>
          <a:p>
            <a:r>
              <a:rPr lang="en-US" dirty="0" smtClean="0"/>
              <a:t>Wildfires are 2.5x as common in California: Expected</a:t>
            </a:r>
          </a:p>
          <a:p>
            <a:r>
              <a:rPr lang="en-US" dirty="0" smtClean="0"/>
              <a:t>Wildfires are 3x as common on Federal Lands: Less Expected</a:t>
            </a:r>
          </a:p>
          <a:p>
            <a:r>
              <a:rPr lang="en-US" dirty="0"/>
              <a:t>	</a:t>
            </a:r>
            <a:r>
              <a:rPr lang="en-US" dirty="0" smtClean="0"/>
              <a:t>What is due to fuels ?</a:t>
            </a:r>
          </a:p>
          <a:p>
            <a:r>
              <a:rPr lang="en-US" dirty="0"/>
              <a:t>	</a:t>
            </a:r>
            <a:r>
              <a:rPr lang="en-US" dirty="0" smtClean="0"/>
              <a:t>What is due to fire suppression strategies ?</a:t>
            </a:r>
          </a:p>
          <a:p>
            <a:r>
              <a:rPr lang="en-US" dirty="0" smtClean="0"/>
              <a:t>	What can be done to reduce the area or severity of wildfires?</a:t>
            </a:r>
            <a:endParaRPr lang="en-US" dirty="0"/>
          </a:p>
        </p:txBody>
      </p:sp>
      <p:sp>
        <p:nvSpPr>
          <p:cNvPr id="3" name="Footer Placeholder 2"/>
          <p:cNvSpPr>
            <a:spLocks noGrp="1"/>
          </p:cNvSpPr>
          <p:nvPr>
            <p:ph type="ftr" sz="quarter" idx="11"/>
          </p:nvPr>
        </p:nvSpPr>
        <p:spPr/>
        <p:txBody>
          <a:bodyPr/>
          <a:lstStyle/>
          <a:p>
            <a:r>
              <a:rPr lang="en-US" smtClean="0"/>
              <a:t>Please do not quote or cite </a:t>
            </a:r>
            <a:endParaRPr lang="en-US"/>
          </a:p>
        </p:txBody>
      </p:sp>
      <p:sp>
        <p:nvSpPr>
          <p:cNvPr id="6" name="Slide Number Placeholder 5"/>
          <p:cNvSpPr>
            <a:spLocks noGrp="1"/>
          </p:cNvSpPr>
          <p:nvPr>
            <p:ph type="sldNum" sz="quarter" idx="12"/>
          </p:nvPr>
        </p:nvSpPr>
        <p:spPr/>
        <p:txBody>
          <a:bodyPr/>
          <a:lstStyle/>
          <a:p>
            <a:fld id="{46DC2FF1-9A61-AF44-82FC-1D9CC72D6D1E}" type="slidenum">
              <a:rPr lang="en-US" smtClean="0"/>
              <a:t>12</a:t>
            </a:fld>
            <a:endParaRPr lang="en-US"/>
          </a:p>
        </p:txBody>
      </p:sp>
    </p:spTree>
    <p:extLst>
      <p:ext uri="{BB962C8B-B14F-4D97-AF65-F5344CB8AC3E}">
        <p14:creationId xmlns:p14="http://schemas.microsoft.com/office/powerpoint/2010/main" val="3523406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14" y="270779"/>
            <a:ext cx="8486261" cy="895052"/>
          </a:xfrm>
        </p:spPr>
        <p:txBody>
          <a:bodyPr>
            <a:normAutofit fontScale="90000"/>
          </a:bodyPr>
          <a:lstStyle/>
          <a:p>
            <a:r>
              <a:rPr lang="en-US" dirty="0" smtClean="0"/>
              <a:t>Historic Practices: Use 25% of Removals</a:t>
            </a:r>
            <a:endParaRPr lang="en-US" dirty="0"/>
          </a:p>
        </p:txBody>
      </p:sp>
      <p:pic>
        <p:nvPicPr>
          <p:cNvPr id="3" name="Picture 2" descr="Xscatterchart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522" y="1157356"/>
            <a:ext cx="7125804" cy="5700643"/>
          </a:xfrm>
          <a:prstGeom prst="rect">
            <a:avLst/>
          </a:prstGeom>
        </p:spPr>
      </p:pic>
      <p:sp>
        <p:nvSpPr>
          <p:cNvPr id="4" name="Footer Placeholder 3"/>
          <p:cNvSpPr>
            <a:spLocks noGrp="1"/>
          </p:cNvSpPr>
          <p:nvPr>
            <p:ph type="ftr" sz="quarter" idx="11"/>
          </p:nvPr>
        </p:nvSpPr>
        <p:spPr/>
        <p:txBody>
          <a:bodyPr/>
          <a:lstStyle/>
          <a:p>
            <a:r>
              <a:rPr lang="en-US" smtClean="0"/>
              <a:t>Please do not quote or cite </a:t>
            </a:r>
            <a:endParaRPr lang="en-US"/>
          </a:p>
        </p:txBody>
      </p:sp>
      <p:sp>
        <p:nvSpPr>
          <p:cNvPr id="5" name="Slide Number Placeholder 4"/>
          <p:cNvSpPr>
            <a:spLocks noGrp="1"/>
          </p:cNvSpPr>
          <p:nvPr>
            <p:ph type="sldNum" sz="quarter" idx="12"/>
          </p:nvPr>
        </p:nvSpPr>
        <p:spPr/>
        <p:txBody>
          <a:bodyPr/>
          <a:lstStyle/>
          <a:p>
            <a:fld id="{46DC2FF1-9A61-AF44-82FC-1D9CC72D6D1E}" type="slidenum">
              <a:rPr lang="en-US" smtClean="0"/>
              <a:t>13</a:t>
            </a:fld>
            <a:endParaRPr lang="en-US"/>
          </a:p>
        </p:txBody>
      </p:sp>
    </p:spTree>
    <p:extLst>
      <p:ext uri="{BB962C8B-B14F-4D97-AF65-F5344CB8AC3E}">
        <p14:creationId xmlns:p14="http://schemas.microsoft.com/office/powerpoint/2010/main" val="1134030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1632"/>
          </a:xfrm>
        </p:spPr>
        <p:txBody>
          <a:bodyPr/>
          <a:lstStyle/>
          <a:p>
            <a:r>
              <a:rPr lang="en-US" dirty="0" smtClean="0"/>
              <a:t>OK Practices: Use 50% of Removals</a:t>
            </a:r>
            <a:endParaRPr lang="en-US" dirty="0"/>
          </a:p>
        </p:txBody>
      </p:sp>
      <p:pic>
        <p:nvPicPr>
          <p:cNvPr id="3" name="Picture 2" descr="Xscatterchart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392" y="1069009"/>
            <a:ext cx="7236238" cy="5788991"/>
          </a:xfrm>
          <a:prstGeom prst="rect">
            <a:avLst/>
          </a:prstGeom>
        </p:spPr>
      </p:pic>
      <p:sp>
        <p:nvSpPr>
          <p:cNvPr id="4" name="Footer Placeholder 3"/>
          <p:cNvSpPr>
            <a:spLocks noGrp="1"/>
          </p:cNvSpPr>
          <p:nvPr>
            <p:ph type="ftr" sz="quarter" idx="11"/>
          </p:nvPr>
        </p:nvSpPr>
        <p:spPr/>
        <p:txBody>
          <a:bodyPr/>
          <a:lstStyle/>
          <a:p>
            <a:r>
              <a:rPr lang="en-US" smtClean="0"/>
              <a:t>Please do not quote or cite </a:t>
            </a:r>
            <a:endParaRPr lang="en-US"/>
          </a:p>
        </p:txBody>
      </p:sp>
      <p:sp>
        <p:nvSpPr>
          <p:cNvPr id="5" name="Slide Number Placeholder 4"/>
          <p:cNvSpPr>
            <a:spLocks noGrp="1"/>
          </p:cNvSpPr>
          <p:nvPr>
            <p:ph type="sldNum" sz="quarter" idx="12"/>
          </p:nvPr>
        </p:nvSpPr>
        <p:spPr/>
        <p:txBody>
          <a:bodyPr/>
          <a:lstStyle/>
          <a:p>
            <a:fld id="{46DC2FF1-9A61-AF44-82FC-1D9CC72D6D1E}" type="slidenum">
              <a:rPr lang="en-US" smtClean="0"/>
              <a:t>14</a:t>
            </a:fld>
            <a:endParaRPr lang="en-US"/>
          </a:p>
        </p:txBody>
      </p:sp>
    </p:spTree>
    <p:extLst>
      <p:ext uri="{BB962C8B-B14F-4D97-AF65-F5344CB8AC3E}">
        <p14:creationId xmlns:p14="http://schemas.microsoft.com/office/powerpoint/2010/main" val="1078177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Xscatterchart7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095" y="927652"/>
            <a:ext cx="7412935" cy="5930348"/>
          </a:xfrm>
          <a:prstGeom prst="rect">
            <a:avLst/>
          </a:prstGeom>
        </p:spPr>
      </p:pic>
      <p:sp>
        <p:nvSpPr>
          <p:cNvPr id="2" name="Title 1"/>
          <p:cNvSpPr>
            <a:spLocks noGrp="1"/>
          </p:cNvSpPr>
          <p:nvPr>
            <p:ph type="title"/>
          </p:nvPr>
        </p:nvSpPr>
        <p:spPr>
          <a:xfrm>
            <a:off x="457200" y="123838"/>
            <a:ext cx="8229600" cy="803814"/>
          </a:xfrm>
        </p:spPr>
        <p:txBody>
          <a:bodyPr>
            <a:normAutofit fontScale="90000"/>
          </a:bodyPr>
          <a:lstStyle/>
          <a:p>
            <a:r>
              <a:rPr lang="en-US" dirty="0" smtClean="0"/>
              <a:t>Best Practices: Use 75% of Removals</a:t>
            </a:r>
            <a:endParaRPr lang="en-US" dirty="0"/>
          </a:p>
        </p:txBody>
      </p:sp>
      <p:cxnSp>
        <p:nvCxnSpPr>
          <p:cNvPr id="5" name="Straight Arrow Connector 4"/>
          <p:cNvCxnSpPr/>
          <p:nvPr/>
        </p:nvCxnSpPr>
        <p:spPr>
          <a:xfrm flipH="1" flipV="1">
            <a:off x="3223827" y="3254738"/>
            <a:ext cx="851339" cy="868912"/>
          </a:xfrm>
          <a:prstGeom prst="straightConnector1">
            <a:avLst/>
          </a:prstGeom>
          <a:ln w="5715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3649497" y="2198020"/>
            <a:ext cx="822606" cy="45359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Please do not quote or cite </a:t>
            </a:r>
            <a:endParaRPr lang="en-US"/>
          </a:p>
        </p:txBody>
      </p:sp>
      <p:sp>
        <p:nvSpPr>
          <p:cNvPr id="7" name="Slide Number Placeholder 6"/>
          <p:cNvSpPr>
            <a:spLocks noGrp="1"/>
          </p:cNvSpPr>
          <p:nvPr>
            <p:ph type="sldNum" sz="quarter" idx="12"/>
          </p:nvPr>
        </p:nvSpPr>
        <p:spPr/>
        <p:txBody>
          <a:bodyPr/>
          <a:lstStyle/>
          <a:p>
            <a:fld id="{46DC2FF1-9A61-AF44-82FC-1D9CC72D6D1E}" type="slidenum">
              <a:rPr lang="en-US" smtClean="0"/>
              <a:t>15</a:t>
            </a:fld>
            <a:endParaRPr lang="en-US"/>
          </a:p>
        </p:txBody>
      </p:sp>
    </p:spTree>
    <p:extLst>
      <p:ext uri="{BB962C8B-B14F-4D97-AF65-F5344CB8AC3E}">
        <p14:creationId xmlns:p14="http://schemas.microsoft.com/office/powerpoint/2010/main" val="251513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normAutofit fontScale="85000" lnSpcReduction="10000"/>
          </a:bodyPr>
          <a:lstStyle/>
          <a:p>
            <a:pPr marL="228600" indent="-228600">
              <a:buAutoNum type="arabicPeriod"/>
            </a:pPr>
            <a:r>
              <a:rPr lang="en-US" dirty="0" smtClean="0"/>
              <a:t> Significant </a:t>
            </a:r>
            <a:r>
              <a:rPr lang="en-US" dirty="0"/>
              <a:t>tradeoff between high carbon storage and high carbon sequestration rates at the tree and ownership levels. </a:t>
            </a:r>
            <a:endParaRPr lang="en-US" dirty="0" smtClean="0"/>
          </a:p>
          <a:p>
            <a:pPr marL="228600" indent="-228600">
              <a:buAutoNum type="arabicPeriod"/>
            </a:pPr>
            <a:r>
              <a:rPr lang="en-US" dirty="0"/>
              <a:t> </a:t>
            </a:r>
            <a:r>
              <a:rPr lang="en-US" dirty="0" smtClean="0"/>
              <a:t>But California forest*climate policy </a:t>
            </a:r>
            <a:r>
              <a:rPr lang="en-US" dirty="0"/>
              <a:t>conflates the </a:t>
            </a:r>
            <a:r>
              <a:rPr lang="en-US" dirty="0" smtClean="0"/>
              <a:t>two metrics </a:t>
            </a:r>
            <a:r>
              <a:rPr lang="en-US" dirty="0"/>
              <a:t>all the </a:t>
            </a:r>
            <a:r>
              <a:rPr lang="en-US" dirty="0" smtClean="0"/>
              <a:t>time – even though there is a tradeoff. </a:t>
            </a:r>
            <a:endParaRPr lang="en-US" dirty="0"/>
          </a:p>
          <a:p>
            <a:pPr marL="228600" indent="-228600">
              <a:buAutoNum type="arabicPeriod"/>
            </a:pPr>
            <a:r>
              <a:rPr lang="en-US" dirty="0" smtClean="0"/>
              <a:t> Higher </a:t>
            </a:r>
            <a:r>
              <a:rPr lang="en-US" dirty="0"/>
              <a:t>mortality </a:t>
            </a:r>
            <a:r>
              <a:rPr lang="en-US" dirty="0" smtClean="0"/>
              <a:t>rates on federal lands compared to private lands strongly imply big opportunities for improvements in net climate benefits</a:t>
            </a:r>
          </a:p>
          <a:p>
            <a:pPr marL="228600" indent="-228600">
              <a:buAutoNum type="arabicPeriod"/>
            </a:pPr>
            <a:r>
              <a:rPr lang="en-US" dirty="0" smtClean="0"/>
              <a:t> Capturing incipient or recent mortality for use as harvested products has financial AND climate benefits</a:t>
            </a:r>
            <a:endParaRPr lang="en-US" dirty="0"/>
          </a:p>
        </p:txBody>
      </p:sp>
      <p:sp>
        <p:nvSpPr>
          <p:cNvPr id="4" name="Footer Placeholder 3"/>
          <p:cNvSpPr>
            <a:spLocks noGrp="1"/>
          </p:cNvSpPr>
          <p:nvPr>
            <p:ph type="ftr" sz="quarter" idx="11"/>
          </p:nvPr>
        </p:nvSpPr>
        <p:spPr/>
        <p:txBody>
          <a:bodyPr/>
          <a:lstStyle/>
          <a:p>
            <a:r>
              <a:rPr lang="en-US" smtClean="0"/>
              <a:t>Please do not quote or cite </a:t>
            </a:r>
            <a:endParaRPr lang="en-US"/>
          </a:p>
        </p:txBody>
      </p:sp>
      <p:sp>
        <p:nvSpPr>
          <p:cNvPr id="5" name="Slide Number Placeholder 4"/>
          <p:cNvSpPr>
            <a:spLocks noGrp="1"/>
          </p:cNvSpPr>
          <p:nvPr>
            <p:ph type="sldNum" sz="quarter" idx="12"/>
          </p:nvPr>
        </p:nvSpPr>
        <p:spPr/>
        <p:txBody>
          <a:bodyPr/>
          <a:lstStyle/>
          <a:p>
            <a:fld id="{46DC2FF1-9A61-AF44-82FC-1D9CC72D6D1E}" type="slidenum">
              <a:rPr lang="en-US" smtClean="0"/>
              <a:t>16</a:t>
            </a:fld>
            <a:endParaRPr lang="en-US"/>
          </a:p>
        </p:txBody>
      </p:sp>
    </p:spTree>
    <p:extLst>
      <p:ext uri="{BB962C8B-B14F-4D97-AF65-F5344CB8AC3E}">
        <p14:creationId xmlns:p14="http://schemas.microsoft.com/office/powerpoint/2010/main" val="80457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Questions </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Do forest management approaches alter forest carbon sequestration rates? </a:t>
            </a:r>
          </a:p>
          <a:p>
            <a:pPr marL="514350" indent="-514350">
              <a:buFont typeface="+mj-lt"/>
              <a:buAutoNum type="arabicPeriod"/>
            </a:pPr>
            <a:r>
              <a:rPr lang="en-US" dirty="0" smtClean="0"/>
              <a:t>If so, how do they compare?</a:t>
            </a:r>
          </a:p>
          <a:p>
            <a:pPr marL="514350" indent="-514350">
              <a:buFont typeface="+mj-lt"/>
              <a:buAutoNum type="arabicPeriod"/>
            </a:pPr>
            <a:r>
              <a:rPr lang="en-US" dirty="0" smtClean="0"/>
              <a:t>Can forest-based carbon sequestration be improved?</a:t>
            </a:r>
          </a:p>
          <a:p>
            <a:endParaRPr lang="en-US" dirty="0"/>
          </a:p>
          <a:p>
            <a:r>
              <a:rPr lang="en-US" dirty="0" smtClean="0"/>
              <a:t>To date, most of the ‘answers’ have been based on a combination of analysis of satellite imagery, a few plot-based calibrations, and forest growth models</a:t>
            </a:r>
          </a:p>
          <a:p>
            <a:r>
              <a:rPr lang="en-US" dirty="0" smtClean="0"/>
              <a:t>FIA </a:t>
            </a:r>
            <a:r>
              <a:rPr lang="en-US" dirty="0" err="1" smtClean="0"/>
              <a:t>remeasurements</a:t>
            </a:r>
            <a:r>
              <a:rPr lang="en-US" dirty="0" smtClean="0"/>
              <a:t> of the same trees on the same plots since 2011 provide the most comprehensive data set to answer the questions using basic accounting principles</a:t>
            </a:r>
          </a:p>
        </p:txBody>
      </p:sp>
      <p:sp>
        <p:nvSpPr>
          <p:cNvPr id="4" name="Footer Placeholder 3"/>
          <p:cNvSpPr>
            <a:spLocks noGrp="1"/>
          </p:cNvSpPr>
          <p:nvPr>
            <p:ph type="ftr" sz="quarter" idx="11"/>
          </p:nvPr>
        </p:nvSpPr>
        <p:spPr/>
        <p:txBody>
          <a:bodyPr/>
          <a:lstStyle/>
          <a:p>
            <a:r>
              <a:rPr lang="en-US" smtClean="0"/>
              <a:t>Please do not quote or cite </a:t>
            </a:r>
            <a:endParaRPr lang="en-US"/>
          </a:p>
        </p:txBody>
      </p:sp>
      <p:sp>
        <p:nvSpPr>
          <p:cNvPr id="5" name="Slide Number Placeholder 4"/>
          <p:cNvSpPr>
            <a:spLocks noGrp="1"/>
          </p:cNvSpPr>
          <p:nvPr>
            <p:ph type="sldNum" sz="quarter" idx="12"/>
          </p:nvPr>
        </p:nvSpPr>
        <p:spPr/>
        <p:txBody>
          <a:bodyPr/>
          <a:lstStyle/>
          <a:p>
            <a:fld id="{46DC2FF1-9A61-AF44-82FC-1D9CC72D6D1E}" type="slidenum">
              <a:rPr lang="en-US" smtClean="0"/>
              <a:t>2</a:t>
            </a:fld>
            <a:endParaRPr lang="en-US"/>
          </a:p>
        </p:txBody>
      </p:sp>
    </p:spTree>
    <p:extLst>
      <p:ext uri="{BB962C8B-B14F-4D97-AF65-F5344CB8AC3E}">
        <p14:creationId xmlns:p14="http://schemas.microsoft.com/office/powerpoint/2010/main" val="664724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egon Ownership Map FIA .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2366"/>
            <a:ext cx="9144000" cy="5701962"/>
          </a:xfrm>
          <a:prstGeom prst="rect">
            <a:avLst/>
          </a:prstGeom>
        </p:spPr>
      </p:pic>
      <p:sp>
        <p:nvSpPr>
          <p:cNvPr id="7" name="TextBox 6"/>
          <p:cNvSpPr txBox="1"/>
          <p:nvPr/>
        </p:nvSpPr>
        <p:spPr>
          <a:xfrm>
            <a:off x="320478" y="6211669"/>
            <a:ext cx="8379898" cy="646331"/>
          </a:xfrm>
          <a:prstGeom prst="rect">
            <a:avLst/>
          </a:prstGeom>
          <a:noFill/>
        </p:spPr>
        <p:txBody>
          <a:bodyPr wrap="square" rtlCol="0">
            <a:spAutoFit/>
          </a:bodyPr>
          <a:lstStyle/>
          <a:p>
            <a:r>
              <a:rPr lang="en-US" dirty="0" smtClean="0"/>
              <a:t>Oregon - #1 timber producing state in US. Higher site quality in Western OR. State and BLM lands nearer coast, lots of BLM/</a:t>
            </a:r>
            <a:r>
              <a:rPr lang="en-US" dirty="0" err="1" smtClean="0"/>
              <a:t>pvt</a:t>
            </a:r>
            <a:r>
              <a:rPr lang="en-US" dirty="0" smtClean="0"/>
              <a:t> checkerboard, </a:t>
            </a:r>
            <a:endParaRPr lang="en-US" dirty="0"/>
          </a:p>
        </p:txBody>
      </p:sp>
      <p:sp>
        <p:nvSpPr>
          <p:cNvPr id="2" name="Footer Placeholder 1"/>
          <p:cNvSpPr>
            <a:spLocks noGrp="1"/>
          </p:cNvSpPr>
          <p:nvPr>
            <p:ph type="ftr" sz="quarter" idx="11"/>
          </p:nvPr>
        </p:nvSpPr>
        <p:spPr/>
        <p:txBody>
          <a:bodyPr/>
          <a:lstStyle/>
          <a:p>
            <a:r>
              <a:rPr lang="en-US" smtClean="0"/>
              <a:t>Please do not quote or cite </a:t>
            </a:r>
            <a:endParaRPr lang="en-US"/>
          </a:p>
        </p:txBody>
      </p:sp>
      <p:sp>
        <p:nvSpPr>
          <p:cNvPr id="3" name="Slide Number Placeholder 2"/>
          <p:cNvSpPr>
            <a:spLocks noGrp="1"/>
          </p:cNvSpPr>
          <p:nvPr>
            <p:ph type="sldNum" sz="quarter" idx="12"/>
          </p:nvPr>
        </p:nvSpPr>
        <p:spPr/>
        <p:txBody>
          <a:bodyPr/>
          <a:lstStyle/>
          <a:p>
            <a:fld id="{46DC2FF1-9A61-AF44-82FC-1D9CC72D6D1E}" type="slidenum">
              <a:rPr lang="en-US" smtClean="0"/>
              <a:t>3</a:t>
            </a:fld>
            <a:endParaRPr lang="en-US"/>
          </a:p>
        </p:txBody>
      </p:sp>
    </p:spTree>
    <p:extLst>
      <p:ext uri="{BB962C8B-B14F-4D97-AF65-F5344CB8AC3E}">
        <p14:creationId xmlns:p14="http://schemas.microsoft.com/office/powerpoint/2010/main" val="553848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ifornia Forest Ownership Map FIA.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22508" cy="6858000"/>
          </a:xfrm>
          <a:prstGeom prst="rect">
            <a:avLst/>
          </a:prstGeom>
        </p:spPr>
      </p:pic>
      <p:sp>
        <p:nvSpPr>
          <p:cNvPr id="6" name="TextBox 5"/>
          <p:cNvSpPr txBox="1"/>
          <p:nvPr/>
        </p:nvSpPr>
        <p:spPr>
          <a:xfrm>
            <a:off x="6219641" y="569769"/>
            <a:ext cx="2528213" cy="3139321"/>
          </a:xfrm>
          <a:prstGeom prst="rect">
            <a:avLst/>
          </a:prstGeom>
          <a:noFill/>
        </p:spPr>
        <p:txBody>
          <a:bodyPr wrap="square" rtlCol="0">
            <a:spAutoFit/>
          </a:bodyPr>
          <a:lstStyle/>
          <a:p>
            <a:r>
              <a:rPr lang="en-US" dirty="0" smtClean="0"/>
              <a:t>California - #1 timber importing state in the US. 10 mile wide redwood belt on coast has highest productivity, State lands also nearer coast, little BLM lands, USFS/</a:t>
            </a:r>
            <a:r>
              <a:rPr lang="en-US" dirty="0" err="1" smtClean="0"/>
              <a:t>Pvt</a:t>
            </a:r>
            <a:r>
              <a:rPr lang="en-US" dirty="0" smtClean="0"/>
              <a:t> checkerboard, more park and wilderness lands, and a lot more wildfire. </a:t>
            </a:r>
            <a:endParaRPr lang="en-US" dirty="0"/>
          </a:p>
        </p:txBody>
      </p:sp>
      <p:sp>
        <p:nvSpPr>
          <p:cNvPr id="2" name="Footer Placeholder 1"/>
          <p:cNvSpPr>
            <a:spLocks noGrp="1"/>
          </p:cNvSpPr>
          <p:nvPr>
            <p:ph type="ftr" sz="quarter" idx="11"/>
          </p:nvPr>
        </p:nvSpPr>
        <p:spPr/>
        <p:txBody>
          <a:bodyPr/>
          <a:lstStyle/>
          <a:p>
            <a:r>
              <a:rPr lang="en-US" smtClean="0"/>
              <a:t>Please do not quote or cite </a:t>
            </a:r>
            <a:endParaRPr lang="en-US"/>
          </a:p>
        </p:txBody>
      </p:sp>
      <p:sp>
        <p:nvSpPr>
          <p:cNvPr id="3" name="Slide Number Placeholder 2"/>
          <p:cNvSpPr>
            <a:spLocks noGrp="1"/>
          </p:cNvSpPr>
          <p:nvPr>
            <p:ph type="sldNum" sz="quarter" idx="12"/>
          </p:nvPr>
        </p:nvSpPr>
        <p:spPr/>
        <p:txBody>
          <a:bodyPr/>
          <a:lstStyle/>
          <a:p>
            <a:fld id="{46DC2FF1-9A61-AF44-82FC-1D9CC72D6D1E}" type="slidenum">
              <a:rPr lang="en-US" smtClean="0"/>
              <a:t>4</a:t>
            </a:fld>
            <a:endParaRPr lang="en-US"/>
          </a:p>
        </p:txBody>
      </p:sp>
    </p:spTree>
    <p:extLst>
      <p:ext uri="{BB962C8B-B14F-4D97-AF65-F5344CB8AC3E}">
        <p14:creationId xmlns:p14="http://schemas.microsoft.com/office/powerpoint/2010/main" val="1194384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 Ownership in ‘000 Acres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4657467"/>
              </p:ext>
            </p:extLst>
          </p:nvPr>
        </p:nvGraphicFramePr>
        <p:xfrm>
          <a:off x="457200" y="1600200"/>
          <a:ext cx="8229600" cy="5029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2400" dirty="0" smtClean="0"/>
                        <a:t>Owner</a:t>
                      </a:r>
                      <a:endParaRPr lang="en-US" sz="2400" dirty="0"/>
                    </a:p>
                  </a:txBody>
                  <a:tcPr/>
                </a:tc>
                <a:tc>
                  <a:txBody>
                    <a:bodyPr/>
                    <a:lstStyle/>
                    <a:p>
                      <a:pPr algn="ctr"/>
                      <a:r>
                        <a:rPr lang="en-US" sz="2400" dirty="0" smtClean="0"/>
                        <a:t>OR</a:t>
                      </a:r>
                      <a:endParaRPr lang="en-US" sz="2400" dirty="0"/>
                    </a:p>
                  </a:txBody>
                  <a:tcPr/>
                </a:tc>
                <a:tc>
                  <a:txBody>
                    <a:bodyPr/>
                    <a:lstStyle/>
                    <a:p>
                      <a:pPr algn="ctr"/>
                      <a:r>
                        <a:rPr lang="en-US" sz="2400" dirty="0" smtClean="0"/>
                        <a:t>CA</a:t>
                      </a:r>
                      <a:endParaRPr lang="en-US" sz="2400" dirty="0"/>
                    </a:p>
                  </a:txBody>
                  <a:tcPr/>
                </a:tc>
              </a:tr>
              <a:tr h="370840">
                <a:tc>
                  <a:txBody>
                    <a:bodyPr/>
                    <a:lstStyle/>
                    <a:p>
                      <a:r>
                        <a:rPr lang="en-US" sz="2400" dirty="0" smtClean="0"/>
                        <a:t>BLM</a:t>
                      </a:r>
                      <a:endParaRPr lang="en-US" sz="2400" dirty="0"/>
                    </a:p>
                  </a:txBody>
                  <a:tcPr/>
                </a:tc>
                <a:tc>
                  <a:txBody>
                    <a:bodyPr/>
                    <a:lstStyle/>
                    <a:p>
                      <a:pPr algn="ctr"/>
                      <a:r>
                        <a:rPr lang="en-US" sz="2400" dirty="0" smtClean="0"/>
                        <a:t>3,657</a:t>
                      </a:r>
                      <a:endParaRPr lang="en-US" sz="2400" dirty="0"/>
                    </a:p>
                  </a:txBody>
                  <a:tcPr/>
                </a:tc>
                <a:tc>
                  <a:txBody>
                    <a:bodyPr/>
                    <a:lstStyle/>
                    <a:p>
                      <a:pPr algn="ctr"/>
                      <a:r>
                        <a:rPr lang="en-US" sz="2400" dirty="0" smtClean="0"/>
                        <a:t>1,412</a:t>
                      </a:r>
                      <a:endParaRPr lang="en-US" sz="2400" dirty="0"/>
                    </a:p>
                  </a:txBody>
                  <a:tcPr/>
                </a:tc>
              </a:tr>
              <a:tr h="370840">
                <a:tc>
                  <a:txBody>
                    <a:bodyPr/>
                    <a:lstStyle/>
                    <a:p>
                      <a:r>
                        <a:rPr lang="en-US" sz="2400" dirty="0" smtClean="0"/>
                        <a:t>NPS</a:t>
                      </a:r>
                      <a:endParaRPr lang="en-US" sz="2400" dirty="0"/>
                    </a:p>
                  </a:txBody>
                  <a:tcPr/>
                </a:tc>
                <a:tc>
                  <a:txBody>
                    <a:bodyPr/>
                    <a:lstStyle/>
                    <a:p>
                      <a:pPr algn="ctr"/>
                      <a:r>
                        <a:rPr lang="en-US" sz="2400" dirty="0" smtClean="0"/>
                        <a:t>133</a:t>
                      </a:r>
                      <a:endParaRPr lang="en-US" sz="2400" dirty="0"/>
                    </a:p>
                  </a:txBody>
                  <a:tcPr/>
                </a:tc>
                <a:tc>
                  <a:txBody>
                    <a:bodyPr/>
                    <a:lstStyle/>
                    <a:p>
                      <a:pPr algn="ctr"/>
                      <a:r>
                        <a:rPr lang="en-US" sz="2400" dirty="0" smtClean="0"/>
                        <a:t>1,301</a:t>
                      </a:r>
                      <a:endParaRPr lang="en-US" sz="2400" dirty="0"/>
                    </a:p>
                  </a:txBody>
                  <a:tcPr/>
                </a:tc>
              </a:tr>
              <a:tr h="370840">
                <a:tc>
                  <a:txBody>
                    <a:bodyPr/>
                    <a:lstStyle/>
                    <a:p>
                      <a:r>
                        <a:rPr lang="en-US" sz="2400" dirty="0" smtClean="0"/>
                        <a:t>State</a:t>
                      </a:r>
                      <a:endParaRPr lang="en-US" sz="2400" dirty="0"/>
                    </a:p>
                  </a:txBody>
                  <a:tcPr/>
                </a:tc>
                <a:tc>
                  <a:txBody>
                    <a:bodyPr/>
                    <a:lstStyle/>
                    <a:p>
                      <a:pPr algn="ctr"/>
                      <a:r>
                        <a:rPr lang="en-US" sz="2400" dirty="0" smtClean="0"/>
                        <a:t>968</a:t>
                      </a:r>
                      <a:endParaRPr lang="en-US" sz="2400" dirty="0"/>
                    </a:p>
                  </a:txBody>
                  <a:tcPr/>
                </a:tc>
                <a:tc>
                  <a:txBody>
                    <a:bodyPr/>
                    <a:lstStyle/>
                    <a:p>
                      <a:pPr algn="ctr"/>
                      <a:r>
                        <a:rPr lang="en-US" sz="2400" dirty="0" smtClean="0"/>
                        <a:t>690</a:t>
                      </a:r>
                      <a:endParaRPr lang="en-US" sz="2400" dirty="0"/>
                    </a:p>
                  </a:txBody>
                  <a:tcPr/>
                </a:tc>
              </a:tr>
              <a:tr h="370840">
                <a:tc>
                  <a:txBody>
                    <a:bodyPr/>
                    <a:lstStyle/>
                    <a:p>
                      <a:r>
                        <a:rPr lang="en-US" sz="2400" dirty="0" smtClean="0"/>
                        <a:t>O Public</a:t>
                      </a:r>
                      <a:endParaRPr lang="en-US" sz="2400" dirty="0"/>
                    </a:p>
                  </a:txBody>
                  <a:tcPr/>
                </a:tc>
                <a:tc>
                  <a:txBody>
                    <a:bodyPr/>
                    <a:lstStyle/>
                    <a:p>
                      <a:pPr algn="ctr"/>
                      <a:r>
                        <a:rPr lang="en-US" sz="2400" dirty="0" smtClean="0"/>
                        <a:t>184</a:t>
                      </a:r>
                      <a:endParaRPr lang="en-US" sz="2400" dirty="0"/>
                    </a:p>
                  </a:txBody>
                  <a:tcPr/>
                </a:tc>
                <a:tc>
                  <a:txBody>
                    <a:bodyPr/>
                    <a:lstStyle/>
                    <a:p>
                      <a:pPr algn="ctr"/>
                      <a:r>
                        <a:rPr lang="en-US" sz="2400" dirty="0" smtClean="0"/>
                        <a:t>499</a:t>
                      </a:r>
                      <a:endParaRPr lang="en-US" sz="2400" dirty="0"/>
                    </a:p>
                  </a:txBody>
                  <a:tcPr/>
                </a:tc>
              </a:tr>
              <a:tr h="370840">
                <a:tc>
                  <a:txBody>
                    <a:bodyPr/>
                    <a:lstStyle/>
                    <a:p>
                      <a:r>
                        <a:rPr lang="en-US" sz="2400" dirty="0" smtClean="0"/>
                        <a:t>NFS Other</a:t>
                      </a:r>
                      <a:endParaRPr lang="en-US" sz="2400" dirty="0"/>
                    </a:p>
                  </a:txBody>
                  <a:tcPr/>
                </a:tc>
                <a:tc>
                  <a:txBody>
                    <a:bodyPr/>
                    <a:lstStyle/>
                    <a:p>
                      <a:pPr algn="ctr"/>
                      <a:r>
                        <a:rPr lang="en-US" sz="2400" dirty="0" smtClean="0"/>
                        <a:t>422</a:t>
                      </a:r>
                      <a:endParaRPr lang="en-US" sz="2400" dirty="0"/>
                    </a:p>
                  </a:txBody>
                  <a:tcPr/>
                </a:tc>
                <a:tc>
                  <a:txBody>
                    <a:bodyPr/>
                    <a:lstStyle/>
                    <a:p>
                      <a:pPr algn="ctr"/>
                      <a:r>
                        <a:rPr lang="en-US" sz="2400" dirty="0" smtClean="0"/>
                        <a:t>1,908</a:t>
                      </a:r>
                      <a:endParaRPr lang="en-US" sz="2400" dirty="0"/>
                    </a:p>
                  </a:txBody>
                  <a:tcPr/>
                </a:tc>
              </a:tr>
              <a:tr h="370840">
                <a:tc>
                  <a:txBody>
                    <a:bodyPr/>
                    <a:lstStyle/>
                    <a:p>
                      <a:r>
                        <a:rPr lang="en-US" sz="2400" dirty="0" smtClean="0"/>
                        <a:t>NFS Reserve</a:t>
                      </a:r>
                      <a:endParaRPr lang="en-US" sz="2400" dirty="0"/>
                    </a:p>
                  </a:txBody>
                  <a:tcPr/>
                </a:tc>
                <a:tc>
                  <a:txBody>
                    <a:bodyPr/>
                    <a:lstStyle/>
                    <a:p>
                      <a:pPr algn="ctr"/>
                      <a:r>
                        <a:rPr lang="en-US" sz="2400" dirty="0" smtClean="0"/>
                        <a:t>2,592</a:t>
                      </a:r>
                      <a:endParaRPr lang="en-US" sz="2400" dirty="0"/>
                    </a:p>
                  </a:txBody>
                  <a:tcPr/>
                </a:tc>
                <a:tc>
                  <a:txBody>
                    <a:bodyPr/>
                    <a:lstStyle/>
                    <a:p>
                      <a:pPr algn="ctr"/>
                      <a:r>
                        <a:rPr lang="en-US" sz="2400" dirty="0" smtClean="0"/>
                        <a:t>4,113</a:t>
                      </a:r>
                      <a:endParaRPr lang="en-US" sz="2400" dirty="0"/>
                    </a:p>
                  </a:txBody>
                  <a:tcPr/>
                </a:tc>
              </a:tr>
              <a:tr h="370840">
                <a:tc>
                  <a:txBody>
                    <a:bodyPr/>
                    <a:lstStyle/>
                    <a:p>
                      <a:r>
                        <a:rPr lang="en-US" sz="2400" dirty="0" smtClean="0"/>
                        <a:t>NFS Timberland</a:t>
                      </a:r>
                      <a:endParaRPr lang="en-US" sz="2400" dirty="0"/>
                    </a:p>
                  </a:txBody>
                  <a:tcPr/>
                </a:tc>
                <a:tc>
                  <a:txBody>
                    <a:bodyPr/>
                    <a:lstStyle/>
                    <a:p>
                      <a:pPr algn="ctr"/>
                      <a:r>
                        <a:rPr lang="en-US" sz="2400" dirty="0" smtClean="0"/>
                        <a:t>11,152</a:t>
                      </a:r>
                      <a:endParaRPr lang="en-US" sz="2400" dirty="0"/>
                    </a:p>
                  </a:txBody>
                  <a:tcPr/>
                </a:tc>
                <a:tc>
                  <a:txBody>
                    <a:bodyPr/>
                    <a:lstStyle/>
                    <a:p>
                      <a:pPr algn="ctr"/>
                      <a:r>
                        <a:rPr lang="en-US" sz="2400" dirty="0" smtClean="0"/>
                        <a:t>9,049</a:t>
                      </a:r>
                      <a:endParaRPr lang="en-US" sz="2400" dirty="0"/>
                    </a:p>
                  </a:txBody>
                  <a:tcPr/>
                </a:tc>
              </a:tr>
              <a:tr h="370840">
                <a:tc>
                  <a:txBody>
                    <a:bodyPr/>
                    <a:lstStyle/>
                    <a:p>
                      <a:r>
                        <a:rPr lang="en-US" sz="2400" dirty="0" err="1" smtClean="0"/>
                        <a:t>Pvt</a:t>
                      </a:r>
                      <a:r>
                        <a:rPr lang="en-US" sz="2400" dirty="0" smtClean="0"/>
                        <a:t> Non-Industry</a:t>
                      </a:r>
                      <a:endParaRPr lang="en-US" sz="2400" dirty="0"/>
                    </a:p>
                  </a:txBody>
                  <a:tcPr/>
                </a:tc>
                <a:tc>
                  <a:txBody>
                    <a:bodyPr/>
                    <a:lstStyle/>
                    <a:p>
                      <a:pPr algn="ctr"/>
                      <a:r>
                        <a:rPr lang="en-US" sz="2400" dirty="0" smtClean="0"/>
                        <a:t>3,080</a:t>
                      </a:r>
                      <a:endParaRPr lang="en-US" sz="2400" dirty="0"/>
                    </a:p>
                  </a:txBody>
                  <a:tcPr/>
                </a:tc>
                <a:tc>
                  <a:txBody>
                    <a:bodyPr/>
                    <a:lstStyle/>
                    <a:p>
                      <a:pPr algn="ctr"/>
                      <a:r>
                        <a:rPr lang="en-US" sz="2400" dirty="0" smtClean="0"/>
                        <a:t>6,329</a:t>
                      </a:r>
                      <a:endParaRPr lang="en-US" sz="2400" dirty="0"/>
                    </a:p>
                  </a:txBody>
                  <a:tcPr/>
                </a:tc>
              </a:tr>
              <a:tr h="370840">
                <a:tc>
                  <a:txBody>
                    <a:bodyPr/>
                    <a:lstStyle/>
                    <a:p>
                      <a:r>
                        <a:rPr lang="en-US" sz="2400" dirty="0" err="1" smtClean="0"/>
                        <a:t>Pvt</a:t>
                      </a:r>
                      <a:r>
                        <a:rPr lang="en-US" sz="2400" dirty="0" smtClean="0"/>
                        <a:t> Industry</a:t>
                      </a:r>
                      <a:endParaRPr lang="en-US" sz="2400" dirty="0"/>
                    </a:p>
                  </a:txBody>
                  <a:tcPr/>
                </a:tc>
                <a:tc>
                  <a:txBody>
                    <a:bodyPr/>
                    <a:lstStyle/>
                    <a:p>
                      <a:pPr algn="ctr"/>
                      <a:r>
                        <a:rPr lang="en-US" sz="2400" dirty="0" smtClean="0"/>
                        <a:t>7,591</a:t>
                      </a:r>
                      <a:endParaRPr lang="en-US" sz="2400" dirty="0"/>
                    </a:p>
                  </a:txBody>
                  <a:tcPr/>
                </a:tc>
                <a:tc>
                  <a:txBody>
                    <a:bodyPr/>
                    <a:lstStyle/>
                    <a:p>
                      <a:pPr algn="ctr"/>
                      <a:r>
                        <a:rPr lang="en-US" sz="2400" dirty="0" smtClean="0"/>
                        <a:t>5,948</a:t>
                      </a:r>
                      <a:endParaRPr lang="en-US" sz="2400" dirty="0"/>
                    </a:p>
                  </a:txBody>
                  <a:tcPr/>
                </a:tc>
              </a:tr>
              <a:tr h="370840">
                <a:tc>
                  <a:txBody>
                    <a:bodyPr/>
                    <a:lstStyle/>
                    <a:p>
                      <a:r>
                        <a:rPr lang="en-US" sz="2400" dirty="0" smtClean="0"/>
                        <a:t>Total</a:t>
                      </a:r>
                      <a:endParaRPr lang="en-US" sz="2400" dirty="0"/>
                    </a:p>
                  </a:txBody>
                  <a:tcPr/>
                </a:tc>
                <a:tc>
                  <a:txBody>
                    <a:bodyPr/>
                    <a:lstStyle/>
                    <a:p>
                      <a:pPr algn="ctr"/>
                      <a:r>
                        <a:rPr lang="en-US" sz="2400" dirty="0" smtClean="0"/>
                        <a:t>29,783</a:t>
                      </a:r>
                      <a:endParaRPr lang="en-US" sz="2400" dirty="0"/>
                    </a:p>
                  </a:txBody>
                  <a:tcPr/>
                </a:tc>
                <a:tc>
                  <a:txBody>
                    <a:bodyPr/>
                    <a:lstStyle/>
                    <a:p>
                      <a:pPr algn="ctr"/>
                      <a:r>
                        <a:rPr lang="en-US" sz="2400" dirty="0" smtClean="0"/>
                        <a:t>31,253</a:t>
                      </a:r>
                      <a:endParaRPr lang="en-US" sz="2400" dirty="0"/>
                    </a:p>
                  </a:txBody>
                  <a:tcPr/>
                </a:tc>
              </a:tr>
            </a:tbl>
          </a:graphicData>
        </a:graphic>
      </p:graphicFrame>
      <p:sp>
        <p:nvSpPr>
          <p:cNvPr id="3" name="Footer Placeholder 2"/>
          <p:cNvSpPr>
            <a:spLocks noGrp="1"/>
          </p:cNvSpPr>
          <p:nvPr>
            <p:ph type="ftr" sz="quarter" idx="11"/>
          </p:nvPr>
        </p:nvSpPr>
        <p:spPr/>
        <p:txBody>
          <a:bodyPr/>
          <a:lstStyle/>
          <a:p>
            <a:r>
              <a:rPr lang="en-US" smtClean="0"/>
              <a:t>Please do not quote or cite </a:t>
            </a:r>
            <a:endParaRPr lang="en-US"/>
          </a:p>
        </p:txBody>
      </p:sp>
      <p:sp>
        <p:nvSpPr>
          <p:cNvPr id="5" name="Slide Number Placeholder 4"/>
          <p:cNvSpPr>
            <a:spLocks noGrp="1"/>
          </p:cNvSpPr>
          <p:nvPr>
            <p:ph type="sldNum" sz="quarter" idx="12"/>
          </p:nvPr>
        </p:nvSpPr>
        <p:spPr/>
        <p:txBody>
          <a:bodyPr/>
          <a:lstStyle/>
          <a:p>
            <a:fld id="{46DC2FF1-9A61-AF44-82FC-1D9CC72D6D1E}" type="slidenum">
              <a:rPr lang="en-US" smtClean="0"/>
              <a:t>5</a:t>
            </a:fld>
            <a:endParaRPr lang="en-US"/>
          </a:p>
        </p:txBody>
      </p:sp>
    </p:spTree>
    <p:extLst>
      <p:ext uri="{BB962C8B-B14F-4D97-AF65-F5344CB8AC3E}">
        <p14:creationId xmlns:p14="http://schemas.microsoft.com/office/powerpoint/2010/main" val="948259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Tree Inventories (</a:t>
            </a:r>
            <a:r>
              <a:rPr lang="en-US" dirty="0" err="1" smtClean="0"/>
              <a:t>MgC</a:t>
            </a:r>
            <a:r>
              <a:rPr lang="en-US" dirty="0" smtClean="0"/>
              <a:t>/ha)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3622549"/>
              </p:ext>
            </p:extLst>
          </p:nvPr>
        </p:nvGraphicFramePr>
        <p:xfrm>
          <a:off x="457200" y="1600200"/>
          <a:ext cx="8229599" cy="259588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dirty="0" smtClean="0"/>
                        <a:t>State</a:t>
                      </a:r>
                      <a:endParaRPr lang="en-US" dirty="0"/>
                    </a:p>
                  </a:txBody>
                  <a:tcPr/>
                </a:tc>
                <a:tc>
                  <a:txBody>
                    <a:bodyPr/>
                    <a:lstStyle/>
                    <a:p>
                      <a:r>
                        <a:rPr lang="en-US" dirty="0" smtClean="0"/>
                        <a:t>Trees</a:t>
                      </a:r>
                      <a:endParaRPr lang="en-US" dirty="0"/>
                    </a:p>
                  </a:txBody>
                  <a:tcPr/>
                </a:tc>
                <a:tc>
                  <a:txBody>
                    <a:bodyPr/>
                    <a:lstStyle/>
                    <a:p>
                      <a:r>
                        <a:rPr lang="en-US" dirty="0" smtClean="0"/>
                        <a:t>NFS R</a:t>
                      </a:r>
                      <a:endParaRPr lang="en-US" dirty="0"/>
                    </a:p>
                  </a:txBody>
                  <a:tcPr/>
                </a:tc>
                <a:tc>
                  <a:txBody>
                    <a:bodyPr/>
                    <a:lstStyle/>
                    <a:p>
                      <a:r>
                        <a:rPr lang="en-US" dirty="0" smtClean="0"/>
                        <a:t>NFS</a:t>
                      </a:r>
                      <a:r>
                        <a:rPr lang="en-US" baseline="0" dirty="0" smtClean="0"/>
                        <a:t> T</a:t>
                      </a:r>
                      <a:endParaRPr lang="en-US" dirty="0"/>
                    </a:p>
                  </a:txBody>
                  <a:tcPr/>
                </a:tc>
                <a:tc>
                  <a:txBody>
                    <a:bodyPr/>
                    <a:lstStyle/>
                    <a:p>
                      <a:r>
                        <a:rPr lang="en-US" dirty="0" smtClean="0"/>
                        <a:t>All</a:t>
                      </a:r>
                      <a:endParaRPr lang="en-US" dirty="0"/>
                    </a:p>
                  </a:txBody>
                  <a:tcPr/>
                </a:tc>
                <a:tc>
                  <a:txBody>
                    <a:bodyPr/>
                    <a:lstStyle/>
                    <a:p>
                      <a:r>
                        <a:rPr lang="en-US" dirty="0" err="1" smtClean="0"/>
                        <a:t>Pvt</a:t>
                      </a:r>
                      <a:r>
                        <a:rPr lang="en-US" dirty="0" smtClean="0"/>
                        <a:t> N </a:t>
                      </a:r>
                      <a:r>
                        <a:rPr lang="en-US" dirty="0" err="1" smtClean="0"/>
                        <a:t>Ind</a:t>
                      </a:r>
                      <a:endParaRPr lang="en-US" dirty="0"/>
                    </a:p>
                  </a:txBody>
                  <a:tcPr/>
                </a:tc>
                <a:tc>
                  <a:txBody>
                    <a:bodyPr/>
                    <a:lstStyle/>
                    <a:p>
                      <a:r>
                        <a:rPr lang="en-US" dirty="0" err="1" smtClean="0"/>
                        <a:t>Pvt</a:t>
                      </a:r>
                      <a:r>
                        <a:rPr lang="en-US" dirty="0" smtClean="0"/>
                        <a:t> </a:t>
                      </a:r>
                      <a:r>
                        <a:rPr lang="en-US" dirty="0" err="1" smtClean="0"/>
                        <a:t>Ind</a:t>
                      </a:r>
                      <a:endParaRPr lang="en-US" dirty="0"/>
                    </a:p>
                  </a:txBody>
                  <a:tcPr/>
                </a:tc>
              </a:tr>
              <a:tr h="370840">
                <a:tc>
                  <a:txBody>
                    <a:bodyPr/>
                    <a:lstStyle/>
                    <a:p>
                      <a:r>
                        <a:rPr lang="en-US" dirty="0" smtClean="0"/>
                        <a:t>OR</a:t>
                      </a:r>
                      <a:endParaRPr lang="en-US" dirty="0"/>
                    </a:p>
                  </a:txBody>
                  <a:tcPr/>
                </a:tc>
                <a:tc>
                  <a:txBody>
                    <a:bodyPr/>
                    <a:lstStyle/>
                    <a:p>
                      <a:r>
                        <a:rPr lang="en-US" dirty="0" smtClean="0"/>
                        <a:t>LT25”</a:t>
                      </a:r>
                      <a:endParaRPr lang="en-US" dirty="0"/>
                    </a:p>
                  </a:txBody>
                  <a:tcPr/>
                </a:tc>
                <a:tc>
                  <a:txBody>
                    <a:bodyPr/>
                    <a:lstStyle/>
                    <a:p>
                      <a:r>
                        <a:rPr lang="en-US" dirty="0" smtClean="0"/>
                        <a:t>62</a:t>
                      </a:r>
                      <a:endParaRPr lang="en-US" dirty="0"/>
                    </a:p>
                  </a:txBody>
                  <a:tcPr/>
                </a:tc>
                <a:tc>
                  <a:txBody>
                    <a:bodyPr/>
                    <a:lstStyle/>
                    <a:p>
                      <a:r>
                        <a:rPr lang="en-US" dirty="0" smtClean="0"/>
                        <a:t>45</a:t>
                      </a:r>
                      <a:endParaRPr lang="en-US" dirty="0"/>
                    </a:p>
                  </a:txBody>
                  <a:tcPr/>
                </a:tc>
                <a:tc>
                  <a:txBody>
                    <a:bodyPr/>
                    <a:lstStyle/>
                    <a:p>
                      <a:r>
                        <a:rPr lang="en-US" dirty="0" smtClean="0"/>
                        <a:t>47</a:t>
                      </a:r>
                      <a:endParaRPr lang="en-US" dirty="0"/>
                    </a:p>
                  </a:txBody>
                  <a:tcPr/>
                </a:tc>
                <a:tc>
                  <a:txBody>
                    <a:bodyPr/>
                    <a:lstStyle/>
                    <a:p>
                      <a:r>
                        <a:rPr lang="en-US" dirty="0" smtClean="0"/>
                        <a:t>38</a:t>
                      </a:r>
                      <a:endParaRPr lang="en-US" dirty="0"/>
                    </a:p>
                  </a:txBody>
                  <a:tcPr/>
                </a:tc>
                <a:tc>
                  <a:txBody>
                    <a:bodyPr/>
                    <a:lstStyle/>
                    <a:p>
                      <a:r>
                        <a:rPr lang="en-US" dirty="0" smtClean="0"/>
                        <a:t>46</a:t>
                      </a:r>
                      <a:endParaRPr lang="en-US" dirty="0"/>
                    </a:p>
                  </a:txBody>
                  <a:tcPr/>
                </a:tc>
              </a:tr>
              <a:tr h="370840">
                <a:tc>
                  <a:txBody>
                    <a:bodyPr/>
                    <a:lstStyle/>
                    <a:p>
                      <a:r>
                        <a:rPr lang="en-US" dirty="0" smtClean="0"/>
                        <a:t>OR</a:t>
                      </a:r>
                      <a:endParaRPr lang="en-US" dirty="0"/>
                    </a:p>
                  </a:txBody>
                  <a:tcPr/>
                </a:tc>
                <a:tc>
                  <a:txBody>
                    <a:bodyPr/>
                    <a:lstStyle/>
                    <a:p>
                      <a:r>
                        <a:rPr lang="en-US" dirty="0" smtClean="0"/>
                        <a:t>GT25”</a:t>
                      </a:r>
                      <a:endParaRPr lang="en-US" dirty="0"/>
                    </a:p>
                  </a:txBody>
                  <a:tcPr/>
                </a:tc>
                <a:tc>
                  <a:txBody>
                    <a:bodyPr/>
                    <a:lstStyle/>
                    <a:p>
                      <a:r>
                        <a:rPr lang="en-US" dirty="0" smtClean="0"/>
                        <a:t>45</a:t>
                      </a:r>
                      <a:endParaRPr lang="en-US" dirty="0"/>
                    </a:p>
                  </a:txBody>
                  <a:tcPr/>
                </a:tc>
                <a:tc>
                  <a:txBody>
                    <a:bodyPr/>
                    <a:lstStyle/>
                    <a:p>
                      <a:r>
                        <a:rPr lang="en-US" dirty="0" smtClean="0"/>
                        <a:t>40</a:t>
                      </a:r>
                      <a:endParaRPr lang="en-US" dirty="0"/>
                    </a:p>
                  </a:txBody>
                  <a:tcPr/>
                </a:tc>
                <a:tc>
                  <a:txBody>
                    <a:bodyPr/>
                    <a:lstStyle/>
                    <a:p>
                      <a:r>
                        <a:rPr lang="en-US" dirty="0" smtClean="0"/>
                        <a:t>28</a:t>
                      </a:r>
                      <a:endParaRPr lang="en-US" dirty="0"/>
                    </a:p>
                  </a:txBody>
                  <a:tcPr/>
                </a:tc>
                <a:tc>
                  <a:txBody>
                    <a:bodyPr/>
                    <a:lstStyle/>
                    <a:p>
                      <a:r>
                        <a:rPr lang="en-US" dirty="0" smtClean="0"/>
                        <a:t>9</a:t>
                      </a:r>
                      <a:endParaRPr lang="en-US" dirty="0"/>
                    </a:p>
                  </a:txBody>
                  <a:tcPr/>
                </a:tc>
                <a:tc>
                  <a:txBody>
                    <a:bodyPr/>
                    <a:lstStyle/>
                    <a:p>
                      <a:r>
                        <a:rPr lang="en-US" dirty="0" smtClean="0"/>
                        <a:t>9</a:t>
                      </a:r>
                      <a:endParaRPr lang="en-US" dirty="0"/>
                    </a:p>
                  </a:txBody>
                  <a:tcPr/>
                </a:tc>
              </a:tr>
              <a:tr h="370840">
                <a:tc>
                  <a:txBody>
                    <a:bodyPr/>
                    <a:lstStyle/>
                    <a:p>
                      <a:r>
                        <a:rPr lang="en-US" dirty="0" smtClean="0"/>
                        <a:t>OR</a:t>
                      </a:r>
                      <a:endParaRPr lang="en-US" dirty="0"/>
                    </a:p>
                  </a:txBody>
                  <a:tcPr>
                    <a:solidFill>
                      <a:schemeClr val="bg1">
                        <a:lumMod val="65000"/>
                      </a:schemeClr>
                    </a:solidFill>
                  </a:tcPr>
                </a:tc>
                <a:tc>
                  <a:txBody>
                    <a:bodyPr/>
                    <a:lstStyle/>
                    <a:p>
                      <a:r>
                        <a:rPr lang="en-US" dirty="0" smtClean="0"/>
                        <a:t>ALL</a:t>
                      </a:r>
                      <a:endParaRPr lang="en-US" dirty="0"/>
                    </a:p>
                  </a:txBody>
                  <a:tcPr>
                    <a:solidFill>
                      <a:schemeClr val="bg1">
                        <a:lumMod val="65000"/>
                      </a:schemeClr>
                    </a:solidFill>
                  </a:tcPr>
                </a:tc>
                <a:tc>
                  <a:txBody>
                    <a:bodyPr/>
                    <a:lstStyle/>
                    <a:p>
                      <a:r>
                        <a:rPr lang="en-US" dirty="0" smtClean="0"/>
                        <a:t>107</a:t>
                      </a:r>
                      <a:endParaRPr lang="en-US" dirty="0"/>
                    </a:p>
                  </a:txBody>
                  <a:tcPr>
                    <a:solidFill>
                      <a:schemeClr val="bg1">
                        <a:lumMod val="65000"/>
                      </a:schemeClr>
                    </a:solidFill>
                  </a:tcPr>
                </a:tc>
                <a:tc>
                  <a:txBody>
                    <a:bodyPr/>
                    <a:lstStyle/>
                    <a:p>
                      <a:r>
                        <a:rPr lang="en-US" dirty="0" smtClean="0"/>
                        <a:t>85</a:t>
                      </a:r>
                      <a:endParaRPr lang="en-US" dirty="0"/>
                    </a:p>
                  </a:txBody>
                  <a:tcPr>
                    <a:solidFill>
                      <a:schemeClr val="bg1">
                        <a:lumMod val="65000"/>
                      </a:schemeClr>
                    </a:solidFill>
                  </a:tcPr>
                </a:tc>
                <a:tc>
                  <a:txBody>
                    <a:bodyPr/>
                    <a:lstStyle/>
                    <a:p>
                      <a:r>
                        <a:rPr lang="en-US" dirty="0" smtClean="0"/>
                        <a:t>75</a:t>
                      </a:r>
                      <a:endParaRPr lang="en-US" dirty="0"/>
                    </a:p>
                  </a:txBody>
                  <a:tcPr>
                    <a:solidFill>
                      <a:schemeClr val="bg1">
                        <a:lumMod val="65000"/>
                      </a:schemeClr>
                    </a:solidFill>
                  </a:tcPr>
                </a:tc>
                <a:tc>
                  <a:txBody>
                    <a:bodyPr/>
                    <a:lstStyle/>
                    <a:p>
                      <a:r>
                        <a:rPr lang="en-US" dirty="0" smtClean="0"/>
                        <a:t>47</a:t>
                      </a:r>
                      <a:endParaRPr lang="en-US" dirty="0"/>
                    </a:p>
                  </a:txBody>
                  <a:tcPr>
                    <a:solidFill>
                      <a:schemeClr val="bg1">
                        <a:lumMod val="65000"/>
                      </a:schemeClr>
                    </a:solidFill>
                  </a:tcPr>
                </a:tc>
                <a:tc>
                  <a:txBody>
                    <a:bodyPr/>
                    <a:lstStyle/>
                    <a:p>
                      <a:r>
                        <a:rPr lang="en-US" dirty="0" smtClean="0"/>
                        <a:t>56</a:t>
                      </a:r>
                      <a:endParaRPr lang="en-US" dirty="0"/>
                    </a:p>
                  </a:txBody>
                  <a:tcPr>
                    <a:solidFill>
                      <a:schemeClr val="bg1">
                        <a:lumMod val="65000"/>
                      </a:schemeClr>
                    </a:solidFill>
                  </a:tcPr>
                </a:tc>
              </a:tr>
              <a:tr h="370840">
                <a:tc>
                  <a:txBody>
                    <a:bodyPr/>
                    <a:lstStyle/>
                    <a:p>
                      <a:r>
                        <a:rPr lang="en-US" dirty="0" smtClean="0"/>
                        <a:t>CA</a:t>
                      </a:r>
                      <a:endParaRPr lang="en-US" dirty="0"/>
                    </a:p>
                  </a:txBody>
                  <a:tcPr>
                    <a:solidFill>
                      <a:schemeClr val="accent3"/>
                    </a:solidFill>
                  </a:tcPr>
                </a:tc>
                <a:tc>
                  <a:txBody>
                    <a:bodyPr/>
                    <a:lstStyle/>
                    <a:p>
                      <a:r>
                        <a:rPr lang="en-US" dirty="0" smtClean="0"/>
                        <a:t>LT25”</a:t>
                      </a:r>
                      <a:endParaRPr lang="en-US" dirty="0"/>
                    </a:p>
                  </a:txBody>
                  <a:tcPr>
                    <a:solidFill>
                      <a:schemeClr val="accent3"/>
                    </a:solidFill>
                  </a:tcPr>
                </a:tc>
                <a:tc>
                  <a:txBody>
                    <a:bodyPr/>
                    <a:lstStyle/>
                    <a:p>
                      <a:r>
                        <a:rPr lang="en-US" dirty="0" smtClean="0"/>
                        <a:t>36</a:t>
                      </a:r>
                      <a:endParaRPr lang="en-US" dirty="0"/>
                    </a:p>
                  </a:txBody>
                  <a:tcPr>
                    <a:solidFill>
                      <a:schemeClr val="accent3"/>
                    </a:solidFill>
                  </a:tcPr>
                </a:tc>
                <a:tc>
                  <a:txBody>
                    <a:bodyPr/>
                    <a:lstStyle/>
                    <a:p>
                      <a:r>
                        <a:rPr lang="en-US" dirty="0" smtClean="0"/>
                        <a:t>46</a:t>
                      </a:r>
                      <a:endParaRPr lang="en-US" dirty="0"/>
                    </a:p>
                  </a:txBody>
                  <a:tcPr>
                    <a:solidFill>
                      <a:schemeClr val="accent3"/>
                    </a:solidFill>
                  </a:tcPr>
                </a:tc>
                <a:tc>
                  <a:txBody>
                    <a:bodyPr/>
                    <a:lstStyle/>
                    <a:p>
                      <a:r>
                        <a:rPr lang="en-US" dirty="0" smtClean="0"/>
                        <a:t>41</a:t>
                      </a:r>
                      <a:endParaRPr lang="en-US" dirty="0"/>
                    </a:p>
                  </a:txBody>
                  <a:tcPr>
                    <a:solidFill>
                      <a:schemeClr val="accent3"/>
                    </a:solidFill>
                  </a:tcPr>
                </a:tc>
                <a:tc>
                  <a:txBody>
                    <a:bodyPr/>
                    <a:lstStyle/>
                    <a:p>
                      <a:r>
                        <a:rPr lang="en-US" dirty="0" smtClean="0"/>
                        <a:t>36</a:t>
                      </a:r>
                      <a:endParaRPr lang="en-US" dirty="0"/>
                    </a:p>
                  </a:txBody>
                  <a:tcPr>
                    <a:solidFill>
                      <a:schemeClr val="accent3"/>
                    </a:solidFill>
                  </a:tcPr>
                </a:tc>
                <a:tc>
                  <a:txBody>
                    <a:bodyPr/>
                    <a:lstStyle/>
                    <a:p>
                      <a:r>
                        <a:rPr lang="en-US" dirty="0" smtClean="0"/>
                        <a:t>48</a:t>
                      </a:r>
                      <a:endParaRPr lang="en-US" dirty="0"/>
                    </a:p>
                  </a:txBody>
                  <a:tcPr>
                    <a:solidFill>
                      <a:schemeClr val="accent3"/>
                    </a:solidFill>
                  </a:tcPr>
                </a:tc>
              </a:tr>
              <a:tr h="370840">
                <a:tc>
                  <a:txBody>
                    <a:bodyPr/>
                    <a:lstStyle/>
                    <a:p>
                      <a:r>
                        <a:rPr lang="en-US" dirty="0" smtClean="0"/>
                        <a:t>CA</a:t>
                      </a:r>
                      <a:endParaRPr lang="en-US" dirty="0"/>
                    </a:p>
                  </a:txBody>
                  <a:tcPr>
                    <a:solidFill>
                      <a:schemeClr val="accent3"/>
                    </a:solidFill>
                  </a:tcPr>
                </a:tc>
                <a:tc>
                  <a:txBody>
                    <a:bodyPr/>
                    <a:lstStyle/>
                    <a:p>
                      <a:r>
                        <a:rPr lang="en-US" dirty="0" smtClean="0"/>
                        <a:t>GT25”</a:t>
                      </a:r>
                      <a:endParaRPr lang="en-US" dirty="0"/>
                    </a:p>
                  </a:txBody>
                  <a:tcPr>
                    <a:solidFill>
                      <a:schemeClr val="accent3"/>
                    </a:solidFill>
                  </a:tcPr>
                </a:tc>
                <a:tc>
                  <a:txBody>
                    <a:bodyPr/>
                    <a:lstStyle/>
                    <a:p>
                      <a:r>
                        <a:rPr lang="en-US" dirty="0" smtClean="0"/>
                        <a:t>50</a:t>
                      </a:r>
                      <a:endParaRPr lang="en-US" dirty="0"/>
                    </a:p>
                  </a:txBody>
                  <a:tcPr>
                    <a:solidFill>
                      <a:schemeClr val="accent3"/>
                    </a:solidFill>
                  </a:tcPr>
                </a:tc>
                <a:tc>
                  <a:txBody>
                    <a:bodyPr/>
                    <a:lstStyle/>
                    <a:p>
                      <a:r>
                        <a:rPr lang="en-US" dirty="0" smtClean="0"/>
                        <a:t>48</a:t>
                      </a:r>
                      <a:endParaRPr lang="en-US" dirty="0"/>
                    </a:p>
                  </a:txBody>
                  <a:tcPr>
                    <a:solidFill>
                      <a:schemeClr val="accent3"/>
                    </a:solidFill>
                  </a:tcPr>
                </a:tc>
                <a:tc>
                  <a:txBody>
                    <a:bodyPr/>
                    <a:lstStyle/>
                    <a:p>
                      <a:r>
                        <a:rPr lang="en-US" dirty="0" smtClean="0"/>
                        <a:t>33</a:t>
                      </a:r>
                      <a:endParaRPr lang="en-US" dirty="0"/>
                    </a:p>
                  </a:txBody>
                  <a:tcPr>
                    <a:solidFill>
                      <a:schemeClr val="accent3"/>
                    </a:solidFill>
                  </a:tcPr>
                </a:tc>
                <a:tc>
                  <a:txBody>
                    <a:bodyPr/>
                    <a:lstStyle/>
                    <a:p>
                      <a:r>
                        <a:rPr lang="en-US" dirty="0" smtClean="0"/>
                        <a:t>15</a:t>
                      </a:r>
                      <a:endParaRPr lang="en-US" dirty="0"/>
                    </a:p>
                  </a:txBody>
                  <a:tcPr>
                    <a:solidFill>
                      <a:schemeClr val="accent3"/>
                    </a:solidFill>
                  </a:tcPr>
                </a:tc>
                <a:tc>
                  <a:txBody>
                    <a:bodyPr/>
                    <a:lstStyle/>
                    <a:p>
                      <a:r>
                        <a:rPr lang="en-US" dirty="0" smtClean="0"/>
                        <a:t>21</a:t>
                      </a:r>
                      <a:endParaRPr lang="en-US" dirty="0"/>
                    </a:p>
                  </a:txBody>
                  <a:tcPr>
                    <a:solidFill>
                      <a:schemeClr val="accent3"/>
                    </a:solidFill>
                  </a:tcPr>
                </a:tc>
              </a:tr>
              <a:tr h="370840">
                <a:tc>
                  <a:txBody>
                    <a:bodyPr/>
                    <a:lstStyle/>
                    <a:p>
                      <a:r>
                        <a:rPr lang="en-US" dirty="0" smtClean="0"/>
                        <a:t>CA</a:t>
                      </a:r>
                      <a:endParaRPr lang="en-US" dirty="0"/>
                    </a:p>
                  </a:txBody>
                  <a:tcPr>
                    <a:solidFill>
                      <a:schemeClr val="accent3">
                        <a:lumMod val="75000"/>
                      </a:schemeClr>
                    </a:solidFill>
                  </a:tcPr>
                </a:tc>
                <a:tc>
                  <a:txBody>
                    <a:bodyPr/>
                    <a:lstStyle/>
                    <a:p>
                      <a:r>
                        <a:rPr lang="en-US" dirty="0" smtClean="0"/>
                        <a:t>ALL</a:t>
                      </a:r>
                      <a:endParaRPr lang="en-US" dirty="0"/>
                    </a:p>
                  </a:txBody>
                  <a:tcPr>
                    <a:solidFill>
                      <a:schemeClr val="accent3">
                        <a:lumMod val="75000"/>
                      </a:schemeClr>
                    </a:solidFill>
                  </a:tcPr>
                </a:tc>
                <a:tc>
                  <a:txBody>
                    <a:bodyPr/>
                    <a:lstStyle/>
                    <a:p>
                      <a:r>
                        <a:rPr lang="en-US" dirty="0" smtClean="0"/>
                        <a:t>86</a:t>
                      </a:r>
                      <a:endParaRPr lang="en-US" dirty="0"/>
                    </a:p>
                  </a:txBody>
                  <a:tcPr>
                    <a:solidFill>
                      <a:schemeClr val="accent3">
                        <a:lumMod val="75000"/>
                      </a:schemeClr>
                    </a:solidFill>
                  </a:tcPr>
                </a:tc>
                <a:tc>
                  <a:txBody>
                    <a:bodyPr/>
                    <a:lstStyle/>
                    <a:p>
                      <a:r>
                        <a:rPr lang="en-US" dirty="0" smtClean="0"/>
                        <a:t>95</a:t>
                      </a:r>
                      <a:endParaRPr lang="en-US" dirty="0"/>
                    </a:p>
                  </a:txBody>
                  <a:tcPr>
                    <a:solidFill>
                      <a:schemeClr val="accent3">
                        <a:lumMod val="75000"/>
                      </a:schemeClr>
                    </a:solidFill>
                  </a:tcPr>
                </a:tc>
                <a:tc>
                  <a:txBody>
                    <a:bodyPr/>
                    <a:lstStyle/>
                    <a:p>
                      <a:r>
                        <a:rPr lang="en-US" dirty="0" smtClean="0"/>
                        <a:t>74</a:t>
                      </a:r>
                      <a:endParaRPr lang="en-US" dirty="0"/>
                    </a:p>
                  </a:txBody>
                  <a:tcPr>
                    <a:solidFill>
                      <a:schemeClr val="accent3">
                        <a:lumMod val="75000"/>
                      </a:schemeClr>
                    </a:solidFill>
                  </a:tcPr>
                </a:tc>
                <a:tc>
                  <a:txBody>
                    <a:bodyPr/>
                    <a:lstStyle/>
                    <a:p>
                      <a:r>
                        <a:rPr lang="en-US" dirty="0" smtClean="0"/>
                        <a:t>51</a:t>
                      </a:r>
                      <a:endParaRPr lang="en-US" dirty="0"/>
                    </a:p>
                  </a:txBody>
                  <a:tcPr>
                    <a:solidFill>
                      <a:schemeClr val="accent3">
                        <a:lumMod val="75000"/>
                      </a:schemeClr>
                    </a:solidFill>
                  </a:tcPr>
                </a:tc>
                <a:tc>
                  <a:txBody>
                    <a:bodyPr/>
                    <a:lstStyle/>
                    <a:p>
                      <a:r>
                        <a:rPr lang="en-US" dirty="0" smtClean="0"/>
                        <a:t>69</a:t>
                      </a:r>
                      <a:endParaRPr lang="en-US" dirty="0"/>
                    </a:p>
                  </a:txBody>
                  <a:tcPr>
                    <a:solidFill>
                      <a:schemeClr val="accent3">
                        <a:lumMod val="75000"/>
                      </a:schemeClr>
                    </a:solidFill>
                  </a:tcPr>
                </a:tc>
              </a:tr>
            </a:tbl>
          </a:graphicData>
        </a:graphic>
      </p:graphicFrame>
      <p:sp>
        <p:nvSpPr>
          <p:cNvPr id="6" name="TextBox 5"/>
          <p:cNvSpPr txBox="1"/>
          <p:nvPr/>
        </p:nvSpPr>
        <p:spPr>
          <a:xfrm>
            <a:off x="582606" y="4427335"/>
            <a:ext cx="7993353" cy="1846659"/>
          </a:xfrm>
          <a:prstGeom prst="rect">
            <a:avLst/>
          </a:prstGeom>
          <a:noFill/>
        </p:spPr>
        <p:txBody>
          <a:bodyPr wrap="square" rtlCol="0">
            <a:spAutoFit/>
          </a:bodyPr>
          <a:lstStyle/>
          <a:p>
            <a:pPr marL="285750" indent="-285750">
              <a:buFont typeface="Arial"/>
              <a:buChar char="•"/>
            </a:pPr>
            <a:r>
              <a:rPr lang="en-US" sz="2400" dirty="0" smtClean="0"/>
              <a:t>Similar inventories per hectare by ownership in OR and CA</a:t>
            </a:r>
          </a:p>
          <a:p>
            <a:pPr marL="285750" indent="-285750">
              <a:buFont typeface="Arial"/>
              <a:buChar char="•"/>
            </a:pPr>
            <a:r>
              <a:rPr lang="en-US" sz="2400" dirty="0" smtClean="0"/>
              <a:t>More big trees in CA across all ownerships</a:t>
            </a:r>
          </a:p>
          <a:p>
            <a:pPr marL="285750" indent="-285750">
              <a:buFont typeface="Arial"/>
              <a:buChar char="•"/>
            </a:pPr>
            <a:r>
              <a:rPr lang="en-US" sz="2400" dirty="0" smtClean="0"/>
              <a:t>~50% of NFS inventories in trees larger than 25”</a:t>
            </a:r>
          </a:p>
          <a:p>
            <a:pPr marL="285750" indent="-285750">
              <a:buFont typeface="Arial"/>
              <a:buChar char="•"/>
            </a:pPr>
            <a:r>
              <a:rPr lang="en-US" sz="2400" dirty="0" smtClean="0"/>
              <a:t>~20-30% of Private inventories in trees larger than 25”</a:t>
            </a:r>
          </a:p>
          <a:p>
            <a:pPr marL="285750" indent="-285750">
              <a:buFont typeface="Arial"/>
              <a:buChar char="•"/>
            </a:pPr>
            <a:endParaRPr lang="en-US" dirty="0"/>
          </a:p>
        </p:txBody>
      </p:sp>
      <p:sp>
        <p:nvSpPr>
          <p:cNvPr id="3" name="Footer Placeholder 2"/>
          <p:cNvSpPr>
            <a:spLocks noGrp="1"/>
          </p:cNvSpPr>
          <p:nvPr>
            <p:ph type="ftr" sz="quarter" idx="11"/>
          </p:nvPr>
        </p:nvSpPr>
        <p:spPr/>
        <p:txBody>
          <a:bodyPr/>
          <a:lstStyle/>
          <a:p>
            <a:r>
              <a:rPr lang="en-US" smtClean="0"/>
              <a:t>Please do not quote or cite </a:t>
            </a:r>
            <a:endParaRPr lang="en-US"/>
          </a:p>
        </p:txBody>
      </p:sp>
      <p:sp>
        <p:nvSpPr>
          <p:cNvPr id="5" name="Slide Number Placeholder 4"/>
          <p:cNvSpPr>
            <a:spLocks noGrp="1"/>
          </p:cNvSpPr>
          <p:nvPr>
            <p:ph type="sldNum" sz="quarter" idx="12"/>
          </p:nvPr>
        </p:nvSpPr>
        <p:spPr/>
        <p:txBody>
          <a:bodyPr/>
          <a:lstStyle/>
          <a:p>
            <a:fld id="{46DC2FF1-9A61-AF44-82FC-1D9CC72D6D1E}" type="slidenum">
              <a:rPr lang="en-US" smtClean="0"/>
              <a:t>6</a:t>
            </a:fld>
            <a:endParaRPr lang="en-US"/>
          </a:p>
        </p:txBody>
      </p:sp>
    </p:spTree>
    <p:extLst>
      <p:ext uri="{BB962C8B-B14F-4D97-AF65-F5344CB8AC3E}">
        <p14:creationId xmlns:p14="http://schemas.microsoft.com/office/powerpoint/2010/main" val="3844033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773410973"/>
              </p:ext>
            </p:extLst>
          </p:nvPr>
        </p:nvGraphicFramePr>
        <p:xfrm>
          <a:off x="914908" y="0"/>
          <a:ext cx="7027333" cy="29645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719684782"/>
              </p:ext>
            </p:extLst>
          </p:nvPr>
        </p:nvGraphicFramePr>
        <p:xfrm>
          <a:off x="1084241" y="2914934"/>
          <a:ext cx="6858000" cy="274273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32190" y="5657671"/>
            <a:ext cx="8297334" cy="1200329"/>
          </a:xfrm>
          <a:prstGeom prst="rect">
            <a:avLst/>
          </a:prstGeom>
          <a:noFill/>
        </p:spPr>
        <p:txBody>
          <a:bodyPr wrap="square" rtlCol="0">
            <a:spAutoFit/>
          </a:bodyPr>
          <a:lstStyle/>
          <a:p>
            <a:r>
              <a:rPr lang="en-US" dirty="0" smtClean="0"/>
              <a:t>Photosynthetic carbon capture = Gross Growth + Respiration</a:t>
            </a:r>
          </a:p>
          <a:p>
            <a:r>
              <a:rPr lang="en-US" dirty="0" smtClean="0"/>
              <a:t>Gross Growth = Net Change (G) + Removals ( R) + Mortality (M) </a:t>
            </a:r>
          </a:p>
          <a:p>
            <a:r>
              <a:rPr lang="en-US" dirty="0" smtClean="0"/>
              <a:t>Private Non Industrial Ownerships most closely match State means</a:t>
            </a:r>
          </a:p>
          <a:p>
            <a:r>
              <a:rPr lang="en-US" dirty="0" smtClean="0"/>
              <a:t>Allocation of GRM is very different across ownerships</a:t>
            </a:r>
            <a:endParaRPr lang="en-US" dirty="0"/>
          </a:p>
        </p:txBody>
      </p:sp>
      <p:sp>
        <p:nvSpPr>
          <p:cNvPr id="2" name="Footer Placeholder 1"/>
          <p:cNvSpPr>
            <a:spLocks noGrp="1"/>
          </p:cNvSpPr>
          <p:nvPr>
            <p:ph type="ftr" sz="quarter" idx="11"/>
          </p:nvPr>
        </p:nvSpPr>
        <p:spPr/>
        <p:txBody>
          <a:bodyPr/>
          <a:lstStyle/>
          <a:p>
            <a:r>
              <a:rPr lang="en-US" smtClean="0"/>
              <a:t>Please do not quote or cite </a:t>
            </a:r>
            <a:endParaRPr lang="en-US"/>
          </a:p>
        </p:txBody>
      </p:sp>
      <p:sp>
        <p:nvSpPr>
          <p:cNvPr id="3" name="Slide Number Placeholder 2"/>
          <p:cNvSpPr>
            <a:spLocks noGrp="1"/>
          </p:cNvSpPr>
          <p:nvPr>
            <p:ph type="sldNum" sz="quarter" idx="12"/>
          </p:nvPr>
        </p:nvSpPr>
        <p:spPr/>
        <p:txBody>
          <a:bodyPr/>
          <a:lstStyle/>
          <a:p>
            <a:fld id="{46DC2FF1-9A61-AF44-82FC-1D9CC72D6D1E}" type="slidenum">
              <a:rPr lang="en-US" smtClean="0"/>
              <a:t>7</a:t>
            </a:fld>
            <a:endParaRPr lang="en-US"/>
          </a:p>
        </p:txBody>
      </p:sp>
    </p:spTree>
    <p:extLst>
      <p:ext uri="{BB962C8B-B14F-4D97-AF65-F5344CB8AC3E}">
        <p14:creationId xmlns:p14="http://schemas.microsoft.com/office/powerpoint/2010/main" val="3649510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49790701"/>
              </p:ext>
            </p:extLst>
          </p:nvPr>
        </p:nvGraphicFramePr>
        <p:xfrm>
          <a:off x="84666" y="217714"/>
          <a:ext cx="4354285" cy="28290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720626500"/>
              </p:ext>
            </p:extLst>
          </p:nvPr>
        </p:nvGraphicFramePr>
        <p:xfrm>
          <a:off x="4559906" y="217714"/>
          <a:ext cx="4451046" cy="28290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488860178"/>
              </p:ext>
            </p:extLst>
          </p:nvPr>
        </p:nvGraphicFramePr>
        <p:xfrm>
          <a:off x="120953" y="3182257"/>
          <a:ext cx="4317998" cy="28411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1081238400"/>
              </p:ext>
            </p:extLst>
          </p:nvPr>
        </p:nvGraphicFramePr>
        <p:xfrm>
          <a:off x="4862286" y="3181794"/>
          <a:ext cx="3967238"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p:cNvSpPr txBox="1"/>
          <p:nvPr/>
        </p:nvSpPr>
        <p:spPr>
          <a:xfrm>
            <a:off x="532190" y="5924994"/>
            <a:ext cx="8297334" cy="923330"/>
          </a:xfrm>
          <a:prstGeom prst="rect">
            <a:avLst/>
          </a:prstGeom>
          <a:noFill/>
        </p:spPr>
        <p:txBody>
          <a:bodyPr wrap="square" rtlCol="0">
            <a:spAutoFit/>
          </a:bodyPr>
          <a:lstStyle/>
          <a:p>
            <a:r>
              <a:rPr lang="en-US" dirty="0" smtClean="0"/>
              <a:t>Gross Growth = Net Change (G) + Removals ( R) + Mortality (M) </a:t>
            </a:r>
          </a:p>
          <a:p>
            <a:r>
              <a:rPr lang="en-US" dirty="0" smtClean="0"/>
              <a:t>Private Non Industrial Ownerships most closely match State means</a:t>
            </a:r>
          </a:p>
          <a:p>
            <a:r>
              <a:rPr lang="en-US" dirty="0" smtClean="0"/>
              <a:t>Allocation of GRM is very different across ownerships</a:t>
            </a:r>
            <a:endParaRPr lang="en-US" dirty="0"/>
          </a:p>
        </p:txBody>
      </p:sp>
      <p:sp>
        <p:nvSpPr>
          <p:cNvPr id="2" name="Footer Placeholder 1"/>
          <p:cNvSpPr>
            <a:spLocks noGrp="1"/>
          </p:cNvSpPr>
          <p:nvPr>
            <p:ph type="ftr" sz="quarter" idx="11"/>
          </p:nvPr>
        </p:nvSpPr>
        <p:spPr/>
        <p:txBody>
          <a:bodyPr/>
          <a:lstStyle/>
          <a:p>
            <a:r>
              <a:rPr lang="en-US" smtClean="0"/>
              <a:t>Please do not quote or cite </a:t>
            </a:r>
            <a:endParaRPr lang="en-US"/>
          </a:p>
        </p:txBody>
      </p:sp>
      <p:sp>
        <p:nvSpPr>
          <p:cNvPr id="3" name="Slide Number Placeholder 2"/>
          <p:cNvSpPr>
            <a:spLocks noGrp="1"/>
          </p:cNvSpPr>
          <p:nvPr>
            <p:ph type="sldNum" sz="quarter" idx="12"/>
          </p:nvPr>
        </p:nvSpPr>
        <p:spPr/>
        <p:txBody>
          <a:bodyPr/>
          <a:lstStyle/>
          <a:p>
            <a:fld id="{46DC2FF1-9A61-AF44-82FC-1D9CC72D6D1E}" type="slidenum">
              <a:rPr lang="en-US" smtClean="0"/>
              <a:t>8</a:t>
            </a:fld>
            <a:endParaRPr lang="en-US"/>
          </a:p>
        </p:txBody>
      </p:sp>
    </p:spTree>
    <p:extLst>
      <p:ext uri="{BB962C8B-B14F-4D97-AF65-F5344CB8AC3E}">
        <p14:creationId xmlns:p14="http://schemas.microsoft.com/office/powerpoint/2010/main" val="35309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805740298"/>
              </p:ext>
            </p:extLst>
          </p:nvPr>
        </p:nvGraphicFramePr>
        <p:xfrm>
          <a:off x="84667" y="217714"/>
          <a:ext cx="3048000" cy="28290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918844845"/>
              </p:ext>
            </p:extLst>
          </p:nvPr>
        </p:nvGraphicFramePr>
        <p:xfrm>
          <a:off x="2939144" y="217714"/>
          <a:ext cx="3205238" cy="28290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643739945"/>
              </p:ext>
            </p:extLst>
          </p:nvPr>
        </p:nvGraphicFramePr>
        <p:xfrm>
          <a:off x="5876775" y="217714"/>
          <a:ext cx="3291415" cy="27698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4073951299"/>
              </p:ext>
            </p:extLst>
          </p:nvPr>
        </p:nvGraphicFramePr>
        <p:xfrm>
          <a:off x="120953" y="3182257"/>
          <a:ext cx="3011714" cy="28411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a:graphicFrameLocks/>
          </p:cNvGraphicFramePr>
          <p:nvPr>
            <p:extLst>
              <p:ext uri="{D42A27DB-BD31-4B8C-83A1-F6EECF244321}">
                <p14:modId xmlns:p14="http://schemas.microsoft.com/office/powerpoint/2010/main" val="3761630827"/>
              </p:ext>
            </p:extLst>
          </p:nvPr>
        </p:nvGraphicFramePr>
        <p:xfrm>
          <a:off x="3132667" y="3258457"/>
          <a:ext cx="2902858"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p:cNvGraphicFramePr>
            <a:graphicFrameLocks/>
          </p:cNvGraphicFramePr>
          <p:nvPr>
            <p:extLst>
              <p:ext uri="{D42A27DB-BD31-4B8C-83A1-F6EECF244321}">
                <p14:modId xmlns:p14="http://schemas.microsoft.com/office/powerpoint/2010/main" val="1169340512"/>
              </p:ext>
            </p:extLst>
          </p:nvPr>
        </p:nvGraphicFramePr>
        <p:xfrm>
          <a:off x="5987143" y="3295951"/>
          <a:ext cx="3048000" cy="2778277"/>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Box 10"/>
          <p:cNvSpPr txBox="1"/>
          <p:nvPr/>
        </p:nvSpPr>
        <p:spPr>
          <a:xfrm>
            <a:off x="532190" y="5924994"/>
            <a:ext cx="8297334" cy="923330"/>
          </a:xfrm>
          <a:prstGeom prst="rect">
            <a:avLst/>
          </a:prstGeom>
          <a:noFill/>
        </p:spPr>
        <p:txBody>
          <a:bodyPr wrap="square" rtlCol="0">
            <a:spAutoFit/>
          </a:bodyPr>
          <a:lstStyle/>
          <a:p>
            <a:r>
              <a:rPr lang="en-US" dirty="0" smtClean="0"/>
              <a:t>Gross Growth = Net Change (G) + Removals ( R) + Mortality (M) </a:t>
            </a:r>
          </a:p>
          <a:p>
            <a:r>
              <a:rPr lang="en-US" dirty="0" smtClean="0"/>
              <a:t>Private Non Industrial Ownerships most closely match State means</a:t>
            </a:r>
          </a:p>
          <a:p>
            <a:r>
              <a:rPr lang="en-US" dirty="0" smtClean="0"/>
              <a:t>Allocation of GRM is very different across ownerships</a:t>
            </a:r>
            <a:endParaRPr lang="en-US" dirty="0"/>
          </a:p>
        </p:txBody>
      </p:sp>
      <p:sp>
        <p:nvSpPr>
          <p:cNvPr id="2" name="Footer Placeholder 1"/>
          <p:cNvSpPr>
            <a:spLocks noGrp="1"/>
          </p:cNvSpPr>
          <p:nvPr>
            <p:ph type="ftr" sz="quarter" idx="11"/>
          </p:nvPr>
        </p:nvSpPr>
        <p:spPr/>
        <p:txBody>
          <a:bodyPr/>
          <a:lstStyle/>
          <a:p>
            <a:r>
              <a:rPr lang="en-US" smtClean="0"/>
              <a:t>Please do not quote or cite </a:t>
            </a:r>
            <a:endParaRPr lang="en-US"/>
          </a:p>
        </p:txBody>
      </p:sp>
      <p:sp>
        <p:nvSpPr>
          <p:cNvPr id="3" name="Slide Number Placeholder 2"/>
          <p:cNvSpPr>
            <a:spLocks noGrp="1"/>
          </p:cNvSpPr>
          <p:nvPr>
            <p:ph type="sldNum" sz="quarter" idx="12"/>
          </p:nvPr>
        </p:nvSpPr>
        <p:spPr/>
        <p:txBody>
          <a:bodyPr/>
          <a:lstStyle/>
          <a:p>
            <a:fld id="{46DC2FF1-9A61-AF44-82FC-1D9CC72D6D1E}" type="slidenum">
              <a:rPr lang="en-US" smtClean="0"/>
              <a:t>9</a:t>
            </a:fld>
            <a:endParaRPr lang="en-US"/>
          </a:p>
        </p:txBody>
      </p:sp>
    </p:spTree>
    <p:extLst>
      <p:ext uri="{BB962C8B-B14F-4D97-AF65-F5344CB8AC3E}">
        <p14:creationId xmlns:p14="http://schemas.microsoft.com/office/powerpoint/2010/main" val="1690476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973</TotalTime>
  <Words>2747</Words>
  <Application>Microsoft Office PowerPoint</Application>
  <PresentationFormat>On-screen Show (4:3)</PresentationFormat>
  <Paragraphs>361</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Using remeasured FIA plots to identify management specific forest carbon flux patterns in Oregon and California </vt:lpstr>
      <vt:lpstr>The Questions </vt:lpstr>
      <vt:lpstr>PowerPoint Presentation</vt:lpstr>
      <vt:lpstr>PowerPoint Presentation</vt:lpstr>
      <vt:lpstr>Forest Ownership in ‘000 Acres</vt:lpstr>
      <vt:lpstr>Live Tree Inventories (MgC/ha)</vt:lpstr>
      <vt:lpstr>PowerPoint Presentation</vt:lpstr>
      <vt:lpstr>PowerPoint Presentation</vt:lpstr>
      <vt:lpstr>PowerPoint Presentation</vt:lpstr>
      <vt:lpstr>Big Trees: High Respiration Rates but not High Mortality Rates control carbon*climate benefits</vt:lpstr>
      <vt:lpstr>PowerPoint Presentation</vt:lpstr>
      <vt:lpstr>Annual Fire Probability by Area and Inventory</vt:lpstr>
      <vt:lpstr>Historic Practices: Use 25% of Removals</vt:lpstr>
      <vt:lpstr>OK Practices: Use 50% of Removals</vt:lpstr>
      <vt:lpstr>Best Practices: Use 75% of Removals</vt:lpstr>
      <vt:lpstr>Key Points</vt:lpstr>
    </vt:vector>
  </TitlesOfParts>
  <Company>Berkeley Forests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Stewart</dc:creator>
  <cp:lastModifiedBy>Hand, Michael S -FS</cp:lastModifiedBy>
  <cp:revision>52</cp:revision>
  <cp:lastPrinted>2017-05-30T16:56:10Z</cp:lastPrinted>
  <dcterms:created xsi:type="dcterms:W3CDTF">2017-05-30T01:15:03Z</dcterms:created>
  <dcterms:modified xsi:type="dcterms:W3CDTF">2017-06-21T19:23:29Z</dcterms:modified>
</cp:coreProperties>
</file>